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9" autoAdjust="0"/>
    <p:restoredTop sz="94638" autoAdjust="0"/>
  </p:normalViewPr>
  <p:slideViewPr>
    <p:cSldViewPr>
      <p:cViewPr varScale="1">
        <p:scale>
          <a:sx n="102" d="100"/>
          <a:sy n="102" d="100"/>
        </p:scale>
        <p:origin x="450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69;&#1082;&#1086;&#1085;&#1086;&#1084;&#1080;&#1089;&#1090;&#1099;\&#1057;&#1058;&#1056;&#1040;&#1058;&#1045;&#1043;&#1048;&#1071;%20&#1076;&#1086;%202030\&#1056;&#1072;&#1079;&#1076;&#1077;&#1083;&#1099;\&#1051;&#1080;&#1089;&#1090;%20Microsoft%20Excel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 сельского хозяйства, млн. рублей   (в ценах соответствующих лет)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l">
                <a:rot lat="0" lon="0" rev="900000"/>
              </a:lightRig>
            </a:scene3d>
            <a:sp3d prstMaterial="powder">
              <a:bevelT w="25400" h="381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Лист1!$D$6:$J$6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Лист1!$D$7:$J$7</c:f>
              <c:numCache>
                <c:formatCode>General</c:formatCode>
                <c:ptCount val="7"/>
                <c:pt idx="0">
                  <c:v>4206.3</c:v>
                </c:pt>
                <c:pt idx="1">
                  <c:v>4409</c:v>
                </c:pt>
                <c:pt idx="2">
                  <c:v>4748.1000000000004</c:v>
                </c:pt>
                <c:pt idx="3">
                  <c:v>6078.4</c:v>
                </c:pt>
                <c:pt idx="4">
                  <c:v>7440.8</c:v>
                </c:pt>
                <c:pt idx="5">
                  <c:v>8639.9</c:v>
                </c:pt>
                <c:pt idx="6">
                  <c:v>9055.7999999999993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D0-4BC1-9765-504139AE087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354283568"/>
        <c:axId val="408732888"/>
      </c:barChart>
      <c:catAx>
        <c:axId val="354283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08732888"/>
        <c:crosses val="autoZero"/>
        <c:auto val="1"/>
        <c:lblAlgn val="ctr"/>
        <c:lblOffset val="100"/>
        <c:noMultiLvlLbl val="0"/>
      </c:catAx>
      <c:valAx>
        <c:axId val="408732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54283568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инвестиций в основной капитал за счет всех источников финансирования,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Лист1!$D$107:$J$107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Лист1!$D$108:$J$108</c:f>
              <c:numCache>
                <c:formatCode>General</c:formatCode>
                <c:ptCount val="7"/>
                <c:pt idx="0">
                  <c:v>1112.0999999999999</c:v>
                </c:pt>
                <c:pt idx="1">
                  <c:v>715.3</c:v>
                </c:pt>
                <c:pt idx="2">
                  <c:v>571.5</c:v>
                </c:pt>
                <c:pt idx="3">
                  <c:v>526.5</c:v>
                </c:pt>
                <c:pt idx="4">
                  <c:v>629</c:v>
                </c:pt>
                <c:pt idx="5">
                  <c:v>2980</c:v>
                </c:pt>
                <c:pt idx="6">
                  <c:v>2750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66-48B8-8C34-E4581101D0C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19130888"/>
        <c:axId val="419132200"/>
      </c:barChart>
      <c:catAx>
        <c:axId val="419130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9132200"/>
        <c:crosses val="autoZero"/>
        <c:auto val="1"/>
        <c:lblAlgn val="ctr"/>
        <c:lblOffset val="100"/>
        <c:noMultiLvlLbl val="0"/>
      </c:catAx>
      <c:valAx>
        <c:axId val="419132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9130888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</a:rPr>
              <a:t>Частные инвестиции, млн. рублей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Лист1!$D$110:$J$110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Лист1!$D$111:$J$111</c:f>
              <c:numCache>
                <c:formatCode>General</c:formatCode>
                <c:ptCount val="7"/>
                <c:pt idx="0">
                  <c:v>1049.5999999999999</c:v>
                </c:pt>
                <c:pt idx="1">
                  <c:v>608.5</c:v>
                </c:pt>
                <c:pt idx="2">
                  <c:v>428.7</c:v>
                </c:pt>
                <c:pt idx="3">
                  <c:v>457.7</c:v>
                </c:pt>
                <c:pt idx="4">
                  <c:v>600.29999999999995</c:v>
                </c:pt>
                <c:pt idx="5">
                  <c:v>1098.2</c:v>
                </c:pt>
                <c:pt idx="6">
                  <c:v>1240.4000000000001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C7-45ED-B4A1-1B7375A231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1401392"/>
        <c:axId val="441402048"/>
      </c:barChart>
      <c:catAx>
        <c:axId val="44140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1402048"/>
        <c:crosses val="autoZero"/>
        <c:auto val="1"/>
        <c:lblAlgn val="ctr"/>
        <c:lblOffset val="100"/>
        <c:noMultiLvlLbl val="0"/>
      </c:catAx>
      <c:valAx>
        <c:axId val="441402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140139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Смертность от всех причин  </a:t>
            </a:r>
            <a:r>
              <a:rPr lang="ru-RU" sz="900" b="0" i="1" u="none" strike="noStrike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900" b="0" i="1" u="none" strike="noStrike" baseline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число умерших на 1 000 человек населения)</a:t>
            </a:r>
            <a:r>
              <a:rPr lang="ru-RU" sz="9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4880754524598525"/>
          <c:y val="5.0280160602411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Лист1!$C$134:$I$134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Лист1!$C$135:$I$135</c:f>
              <c:numCache>
                <c:formatCode>General</c:formatCode>
                <c:ptCount val="7"/>
                <c:pt idx="0">
                  <c:v>12.7</c:v>
                </c:pt>
                <c:pt idx="1">
                  <c:v>12.9</c:v>
                </c:pt>
                <c:pt idx="2">
                  <c:v>13.2</c:v>
                </c:pt>
                <c:pt idx="3">
                  <c:v>11.8</c:v>
                </c:pt>
                <c:pt idx="4">
                  <c:v>13.1</c:v>
                </c:pt>
                <c:pt idx="5">
                  <c:v>12.99</c:v>
                </c:pt>
                <c:pt idx="6">
                  <c:v>12.23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11-4DC9-A675-179D5209032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55867136"/>
        <c:axId val="455867464"/>
      </c:barChart>
      <c:catAx>
        <c:axId val="455867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55867464"/>
        <c:crosses val="autoZero"/>
        <c:auto val="1"/>
        <c:lblAlgn val="ctr"/>
        <c:lblOffset val="100"/>
        <c:noMultiLvlLbl val="0"/>
      </c:catAx>
      <c:valAx>
        <c:axId val="455867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55867136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 b="0" i="1" u="none" strike="noStrike" baseline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Смертность в трудоспособном возрасте</a:t>
            </a:r>
            <a:r>
              <a:rPr lang="ru-RU" sz="900" b="0" i="0" u="none" strike="noStrike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b="0" i="1" u="none" strike="noStrike" baseline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(число умерших на 100 тыс. человек соответствующего возраста)</a:t>
            </a:r>
            <a:r>
              <a:rPr lang="ru-RU" sz="900" b="0" i="0" u="none" strike="noStrike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7653780864441446"/>
          <c:y val="3.73209622343207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2041640404842982"/>
          <c:y val="0.19451665912876948"/>
          <c:w val="0.87665939174803653"/>
          <c:h val="0.6522622666434834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Лист1!$C$138:$I$138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Лист1!$C$139:$I$139</c:f>
              <c:numCache>
                <c:formatCode>General</c:formatCode>
                <c:ptCount val="7"/>
                <c:pt idx="0">
                  <c:v>542.9</c:v>
                </c:pt>
                <c:pt idx="1">
                  <c:v>523.79999999999995</c:v>
                </c:pt>
                <c:pt idx="2">
                  <c:v>447</c:v>
                </c:pt>
                <c:pt idx="3">
                  <c:v>395.8</c:v>
                </c:pt>
                <c:pt idx="4">
                  <c:v>419.6</c:v>
                </c:pt>
                <c:pt idx="5">
                  <c:v>458.5</c:v>
                </c:pt>
                <c:pt idx="6">
                  <c:v>402.6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D8-49CA-AFE2-443D61043A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2936488"/>
        <c:axId val="512936816"/>
      </c:barChart>
      <c:catAx>
        <c:axId val="512936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2936816"/>
        <c:crosses val="autoZero"/>
        <c:auto val="1"/>
        <c:lblAlgn val="ctr"/>
        <c:lblOffset val="100"/>
        <c:noMultiLvlLbl val="0"/>
      </c:catAx>
      <c:valAx>
        <c:axId val="512936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2936488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Заболеваемость на 1 000 человек населения </a:t>
            </a:r>
            <a:r>
              <a:rPr lang="ru-RU" sz="900" b="0" i="1" u="none" strike="noStrike" baseline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(зарегистрировано заболеваний у пациентов с диагнозом, установленным впервые в жизни)</a:t>
            </a:r>
            <a:r>
              <a:rPr lang="ru-RU" sz="900" b="0" i="0" u="none" strike="noStrike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Лист1!$C$142:$I$142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Лист1!$C$143:$I$143</c:f>
              <c:numCache>
                <c:formatCode>General</c:formatCode>
                <c:ptCount val="7"/>
                <c:pt idx="0">
                  <c:v>731.7</c:v>
                </c:pt>
                <c:pt idx="1">
                  <c:v>735.6</c:v>
                </c:pt>
                <c:pt idx="2">
                  <c:v>740.2</c:v>
                </c:pt>
                <c:pt idx="3">
                  <c:v>740.6</c:v>
                </c:pt>
                <c:pt idx="4">
                  <c:v>739.7</c:v>
                </c:pt>
                <c:pt idx="5">
                  <c:v>761.78</c:v>
                </c:pt>
                <c:pt idx="6">
                  <c:v>738.46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EF-4872-8440-AEF413344D9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5199952"/>
        <c:axId val="515200280"/>
      </c:barChart>
      <c:catAx>
        <c:axId val="515199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5200280"/>
        <c:crosses val="autoZero"/>
        <c:auto val="1"/>
        <c:lblAlgn val="ctr"/>
        <c:lblOffset val="100"/>
        <c:noMultiLvlLbl val="0"/>
      </c:catAx>
      <c:valAx>
        <c:axId val="515200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519995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обучающихся на 1 персональный компьютер, человек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Лист1!$C$164:$I$164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Лист1!$C$165:$I$165</c:f>
              <c:numCache>
                <c:formatCode>General</c:formatCode>
                <c:ptCount val="7"/>
                <c:pt idx="0">
                  <c:v>10</c:v>
                </c:pt>
                <c:pt idx="1">
                  <c:v>7</c:v>
                </c:pt>
                <c:pt idx="2">
                  <c:v>6.8</c:v>
                </c:pt>
                <c:pt idx="3">
                  <c:v>6.5</c:v>
                </c:pt>
                <c:pt idx="4">
                  <c:v>6.5</c:v>
                </c:pt>
                <c:pt idx="5">
                  <c:v>6</c:v>
                </c:pt>
                <c:pt idx="6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6F-4176-9779-15CC9A2090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2461744"/>
        <c:axId val="512461416"/>
      </c:barChart>
      <c:catAx>
        <c:axId val="51246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2461416"/>
        <c:crosses val="autoZero"/>
        <c:auto val="1"/>
        <c:lblAlgn val="ctr"/>
        <c:lblOffset val="100"/>
        <c:noMultiLvlLbl val="0"/>
      </c:catAx>
      <c:valAx>
        <c:axId val="512461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2461744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общеобразовательных организаций, имеющих скорость доступа к сети Интернет выше 2 Мбит/с, процентов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Лист1!$F$167:$I$167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Лист1!$F$168:$I$168</c:f>
              <c:numCache>
                <c:formatCode>General</c:formatCode>
                <c:ptCount val="4"/>
                <c:pt idx="0">
                  <c:v>0</c:v>
                </c:pt>
                <c:pt idx="1">
                  <c:v>26.6</c:v>
                </c:pt>
                <c:pt idx="2">
                  <c:v>26.6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1F-40E2-AE8A-3873285EC40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56310224"/>
        <c:axId val="520602536"/>
      </c:barChart>
      <c:catAx>
        <c:axId val="45631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602536"/>
        <c:crosses val="autoZero"/>
        <c:auto val="1"/>
        <c:lblAlgn val="ctr"/>
        <c:lblOffset val="100"/>
        <c:noMultiLvlLbl val="0"/>
      </c:catAx>
      <c:valAx>
        <c:axId val="5206025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56310224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победителей и призеров регионального этапа всероссийской олимпиады школьников на 1тыс. человек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365508939055349"/>
          <c:y val="0.25208074185727736"/>
          <c:w val="0.8600272776309954"/>
          <c:h val="0.6127927453304650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Лист1!$D$170:$I$170</c:f>
              <c:numCache>
                <c:formatCode>General</c:formatCod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</c:numCache>
            </c:numRef>
          </c:cat>
          <c:val>
            <c:numRef>
              <c:f>Лист1!$D$171:$I$171</c:f>
              <c:numCache>
                <c:formatCode>General</c:formatCode>
                <c:ptCount val="6"/>
                <c:pt idx="0">
                  <c:v>0.1</c:v>
                </c:pt>
                <c:pt idx="1">
                  <c:v>0.3</c:v>
                </c:pt>
                <c:pt idx="2">
                  <c:v>0.2</c:v>
                </c:pt>
                <c:pt idx="3">
                  <c:v>0.1</c:v>
                </c:pt>
                <c:pt idx="4">
                  <c:v>0</c:v>
                </c:pt>
                <c:pt idx="5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93-4C14-B355-6BB2648168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06622512"/>
        <c:axId val="406618904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Лист1!$D$170:$I$170</c15:sqref>
                        </c15:formulaRef>
                      </c:ext>
                    </c:extLst>
                    <c:numCache>
                      <c:formatCode>General</c:formatCode>
                      <c:ptCount val="6"/>
                      <c:pt idx="0">
                        <c:v>2012</c:v>
                      </c:pt>
                      <c:pt idx="1">
                        <c:v>2013</c:v>
                      </c:pt>
                      <c:pt idx="2">
                        <c:v>2014</c:v>
                      </c:pt>
                      <c:pt idx="3">
                        <c:v>2015</c:v>
                      </c:pt>
                      <c:pt idx="4">
                        <c:v>2016</c:v>
                      </c:pt>
                      <c:pt idx="5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Лист1!$D$172:$I$172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F693-4C14-B355-6BB26481682F}"/>
                  </c:ext>
                </c:extLst>
              </c15:ser>
            </c15:filteredBarSeries>
          </c:ext>
        </c:extLst>
      </c:barChart>
      <c:catAx>
        <c:axId val="40662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06618904"/>
        <c:crosses val="autoZero"/>
        <c:auto val="1"/>
        <c:lblAlgn val="ctr"/>
        <c:lblOffset val="100"/>
        <c:noMultiLvlLbl val="0"/>
      </c:catAx>
      <c:valAx>
        <c:axId val="406618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0662251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Доля детей в возрасте от 5 до 18 лет, охваченных дополнительным образованием, процентов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Лист1!$C$174:$I$174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Лист1!$C$175:$I$175</c:f>
              <c:numCache>
                <c:formatCode>General</c:formatCode>
                <c:ptCount val="7"/>
                <c:pt idx="0">
                  <c:v>65.3</c:v>
                </c:pt>
                <c:pt idx="1">
                  <c:v>65.8</c:v>
                </c:pt>
                <c:pt idx="2">
                  <c:v>70.099999999999994</c:v>
                </c:pt>
                <c:pt idx="3">
                  <c:v>70.3</c:v>
                </c:pt>
                <c:pt idx="4">
                  <c:v>70.22</c:v>
                </c:pt>
                <c:pt idx="5">
                  <c:v>70.63</c:v>
                </c:pt>
                <c:pt idx="6">
                  <c:v>75.010000000000005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22-432F-ABBD-4310532C85E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7458648"/>
        <c:axId val="517458976"/>
      </c:barChart>
      <c:catAx>
        <c:axId val="517458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7458976"/>
        <c:crosses val="autoZero"/>
        <c:auto val="1"/>
        <c:lblAlgn val="ctr"/>
        <c:lblOffset val="100"/>
        <c:noMultiLvlLbl val="0"/>
      </c:catAx>
      <c:valAx>
        <c:axId val="517458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7458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00"/>
              <a:t>Доля объектов культурного наследия областной собственности, находящихся в удовлетворительном состоянии, в общем количестве объектов культурного наследия областной собственности, процентов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1323080579785739E-2"/>
          <c:y val="0.441426559357179"/>
          <c:w val="0.88194600739981954"/>
          <c:h val="0.4059604525480823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Лист1!$C$198:$I$198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Лист1!$C$199:$I$199</c:f>
              <c:numCache>
                <c:formatCode>General</c:formatCode>
                <c:ptCount val="7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F0-4FA6-A221-DF1A7ED3F5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1857424"/>
        <c:axId val="421856112"/>
      </c:barChart>
      <c:catAx>
        <c:axId val="421857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1856112"/>
        <c:crosses val="autoZero"/>
        <c:auto val="1"/>
        <c:lblAlgn val="ctr"/>
        <c:lblOffset val="100"/>
        <c:noMultiLvlLbl val="0"/>
      </c:catAx>
      <c:valAx>
        <c:axId val="421856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1857424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</a:rPr>
              <a:t>Валовой сбор зерновых и зернобобовых культур тыс. тонн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2460183316215255E-2"/>
          <c:y val="0.37170953101361576"/>
          <c:w val="0.86525237132485133"/>
          <c:h val="0.5011221365861793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Лист1!$D$9:$J$9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Лист1!$D$10:$J$10</c:f>
              <c:numCache>
                <c:formatCode>General</c:formatCode>
                <c:ptCount val="7"/>
                <c:pt idx="0">
                  <c:v>324.5</c:v>
                </c:pt>
                <c:pt idx="1">
                  <c:v>267.3</c:v>
                </c:pt>
                <c:pt idx="2">
                  <c:v>309.10000000000002</c:v>
                </c:pt>
                <c:pt idx="3">
                  <c:v>424.4</c:v>
                </c:pt>
                <c:pt idx="4">
                  <c:v>435.1</c:v>
                </c:pt>
                <c:pt idx="5">
                  <c:v>572.1</c:v>
                </c:pt>
                <c:pt idx="6">
                  <c:v>693.6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A3-42D2-8CF4-B684CA03684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40115768"/>
        <c:axId val="440116096"/>
      </c:barChart>
      <c:catAx>
        <c:axId val="440115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0116096"/>
        <c:crosses val="autoZero"/>
        <c:auto val="1"/>
        <c:lblAlgn val="ctr"/>
        <c:lblOffset val="100"/>
        <c:noMultiLvlLbl val="0"/>
      </c:catAx>
      <c:valAx>
        <c:axId val="4401160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0115768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членов КДМО «Донцы», человек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Лист1!$C$202:$I$202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Лист1!$C$203:$I$203</c:f>
              <c:numCache>
                <c:formatCode>General</c:formatCode>
                <c:ptCount val="7"/>
                <c:pt idx="0">
                  <c:v>200</c:v>
                </c:pt>
                <c:pt idx="1">
                  <c:v>200</c:v>
                </c:pt>
                <c:pt idx="2">
                  <c:v>250</c:v>
                </c:pt>
                <c:pt idx="3">
                  <c:v>250</c:v>
                </c:pt>
                <c:pt idx="4">
                  <c:v>350</c:v>
                </c:pt>
                <c:pt idx="5">
                  <c:v>350</c:v>
                </c:pt>
                <c:pt idx="6">
                  <c:v>380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CA-4660-9CB1-EEBE4AA2E0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6563560"/>
        <c:axId val="516567496"/>
      </c:barChart>
      <c:catAx>
        <c:axId val="516563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6567496"/>
        <c:crosses val="autoZero"/>
        <c:auto val="1"/>
        <c:lblAlgn val="ctr"/>
        <c:lblOffset val="100"/>
        <c:noMultiLvlLbl val="0"/>
      </c:catAx>
      <c:valAx>
        <c:axId val="516567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6563560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900"/>
              <a:t>Количество членов казачьих обществ, привлеченных к несению государственной и иной службы, человек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Лист1!$C$205:$I$205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Лист1!$C$206:$I$206</c:f>
              <c:numCache>
                <c:formatCode>General</c:formatCode>
                <c:ptCount val="7"/>
                <c:pt idx="0">
                  <c:v>38</c:v>
                </c:pt>
                <c:pt idx="1">
                  <c:v>38</c:v>
                </c:pt>
                <c:pt idx="2">
                  <c:v>38</c:v>
                </c:pt>
                <c:pt idx="3">
                  <c:v>40</c:v>
                </c:pt>
                <c:pt idx="4">
                  <c:v>40</c:v>
                </c:pt>
                <c:pt idx="5">
                  <c:v>43</c:v>
                </c:pt>
                <c:pt idx="6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73-4DC0-8BD3-F3B1786A122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28551912"/>
        <c:axId val="528548304"/>
      </c:barChart>
      <c:catAx>
        <c:axId val="528551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8548304"/>
        <c:crosses val="autoZero"/>
        <c:auto val="1"/>
        <c:lblAlgn val="ctr"/>
        <c:lblOffset val="100"/>
        <c:noMultiLvlLbl val="0"/>
      </c:catAx>
      <c:valAx>
        <c:axId val="528548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855191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казачьих учебных заведений, единиц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5681479895098898E-2"/>
          <c:y val="0.21596276065618375"/>
          <c:w val="0.9043185201049011"/>
          <c:h val="0.6662802355258371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Лист1!$C$208:$I$208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Лист1!$C$209:$I$209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4</c:v>
                </c:pt>
                <c:pt idx="5">
                  <c:v>4</c:v>
                </c:pt>
                <c:pt idx="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2B-4C87-92EE-0661ABBCB5B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50930400"/>
        <c:axId val="450931056"/>
      </c:barChart>
      <c:catAx>
        <c:axId val="45093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50931056"/>
        <c:crosses val="autoZero"/>
        <c:auto val="1"/>
        <c:lblAlgn val="ctr"/>
        <c:lblOffset val="100"/>
        <c:noMultiLvlLbl val="0"/>
      </c:catAx>
      <c:valAx>
        <c:axId val="450931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50930400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безработицы в среднем за год, процентов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Лист1!$C$282:$I$282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Лист1!$C$283:$I$283</c:f>
              <c:numCache>
                <c:formatCode>General</c:formatCode>
                <c:ptCount val="7"/>
                <c:pt idx="0">
                  <c:v>1.3</c:v>
                </c:pt>
                <c:pt idx="1">
                  <c:v>1.1000000000000001</c:v>
                </c:pt>
                <c:pt idx="2">
                  <c:v>1.2</c:v>
                </c:pt>
                <c:pt idx="3">
                  <c:v>1.4</c:v>
                </c:pt>
                <c:pt idx="4">
                  <c:v>1.3</c:v>
                </c:pt>
                <c:pt idx="5">
                  <c:v>0.7</c:v>
                </c:pt>
                <c:pt idx="6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FC-4F82-AC20-F73ABC6F07A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19129576"/>
        <c:axId val="419128920"/>
      </c:barChart>
      <c:catAx>
        <c:axId val="419129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9128920"/>
        <c:crosses val="autoZero"/>
        <c:auto val="1"/>
        <c:lblAlgn val="ctr"/>
        <c:lblOffset val="100"/>
        <c:noMultiLvlLbl val="0"/>
      </c:catAx>
      <c:valAx>
        <c:axId val="419128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9129576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/>
              <a:t>Среднемесячная номинальная  заработная плата на одного работника (руб.)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Лист1!$C$285:$I$285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Лист1!$C$286:$I$286</c:f>
              <c:numCache>
                <c:formatCode>General</c:formatCode>
                <c:ptCount val="7"/>
                <c:pt idx="0">
                  <c:v>12929.26</c:v>
                </c:pt>
                <c:pt idx="1">
                  <c:v>14162.56</c:v>
                </c:pt>
                <c:pt idx="2">
                  <c:v>16447.55</c:v>
                </c:pt>
                <c:pt idx="3">
                  <c:v>18335.099999999999</c:v>
                </c:pt>
                <c:pt idx="4">
                  <c:v>19491.7</c:v>
                </c:pt>
                <c:pt idx="5">
                  <c:v>21676.1</c:v>
                </c:pt>
                <c:pt idx="6">
                  <c:v>23392.9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0-40B0-B85C-D531DCE1746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6563232"/>
        <c:axId val="516565200"/>
      </c:barChart>
      <c:catAx>
        <c:axId val="516563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6565200"/>
        <c:crosses val="autoZero"/>
        <c:auto val="1"/>
        <c:lblAlgn val="ctr"/>
        <c:lblOffset val="100"/>
        <c:noMultiLvlLbl val="0"/>
      </c:catAx>
      <c:valAx>
        <c:axId val="516565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656323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/>
              <a:t>Среднесписочная численность работников(чел.)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Лист1!$C$289:$I$289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Лист1!$C$290:$I$290</c:f>
              <c:numCache>
                <c:formatCode>General</c:formatCode>
                <c:ptCount val="7"/>
                <c:pt idx="0">
                  <c:v>7409</c:v>
                </c:pt>
                <c:pt idx="1">
                  <c:v>7201</c:v>
                </c:pt>
                <c:pt idx="2">
                  <c:v>6651</c:v>
                </c:pt>
                <c:pt idx="3">
                  <c:v>6493</c:v>
                </c:pt>
                <c:pt idx="4">
                  <c:v>6415</c:v>
                </c:pt>
                <c:pt idx="5">
                  <c:v>6318</c:v>
                </c:pt>
                <c:pt idx="6">
                  <c:v>6170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D9-4FDE-97A4-1DE518C31DB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44418080"/>
        <c:axId val="444418736"/>
      </c:barChart>
      <c:catAx>
        <c:axId val="4444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4418736"/>
        <c:crosses val="autoZero"/>
        <c:auto val="1"/>
        <c:lblAlgn val="ctr"/>
        <c:lblOffset val="100"/>
        <c:noMultiLvlLbl val="0"/>
      </c:catAx>
      <c:valAx>
        <c:axId val="444418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4418080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аварий в сфере ЖКХ, единиц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Лист1!$G$229:$M$229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Лист1!$G$230:$M$230</c:f>
              <c:numCache>
                <c:formatCode>General</c:formatCode>
                <c:ptCount val="7"/>
                <c:pt idx="0">
                  <c:v>96</c:v>
                </c:pt>
                <c:pt idx="1">
                  <c:v>89</c:v>
                </c:pt>
                <c:pt idx="2">
                  <c:v>91</c:v>
                </c:pt>
                <c:pt idx="3">
                  <c:v>93</c:v>
                </c:pt>
                <c:pt idx="4">
                  <c:v>59</c:v>
                </c:pt>
                <c:pt idx="5">
                  <c:v>40</c:v>
                </c:pt>
                <c:pt idx="6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FB-4E14-8C69-27169314956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25008688"/>
        <c:axId val="419125312"/>
      </c:barChart>
      <c:catAx>
        <c:axId val="525008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9125312"/>
        <c:crosses val="autoZero"/>
        <c:auto val="1"/>
        <c:lblAlgn val="ctr"/>
        <c:lblOffset val="100"/>
        <c:noMultiLvlLbl val="0"/>
      </c:catAx>
      <c:valAx>
        <c:axId val="419125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5008688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Доля населения, обеспеченного питьевой водой, отвечающей требованиям безопасности, в общей численности населения района, процентов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Лист1!$G$232:$M$232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Лист1!$G$233:$M$233</c:f>
              <c:numCache>
                <c:formatCode>General</c:formatCode>
                <c:ptCount val="7"/>
                <c:pt idx="0">
                  <c:v>61.8</c:v>
                </c:pt>
                <c:pt idx="1">
                  <c:v>61.7</c:v>
                </c:pt>
                <c:pt idx="2">
                  <c:v>61.6</c:v>
                </c:pt>
                <c:pt idx="3">
                  <c:v>61.5</c:v>
                </c:pt>
                <c:pt idx="4">
                  <c:v>61.4</c:v>
                </c:pt>
                <c:pt idx="5">
                  <c:v>61.3</c:v>
                </c:pt>
                <c:pt idx="6">
                  <c:v>61.3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1A-43E7-A6AE-5634455426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7453400"/>
        <c:axId val="517462584"/>
      </c:barChart>
      <c:catAx>
        <c:axId val="517453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7462584"/>
        <c:crosses val="autoZero"/>
        <c:auto val="1"/>
        <c:lblAlgn val="ctr"/>
        <c:lblOffset val="100"/>
        <c:noMultiLvlLbl val="0"/>
      </c:catAx>
      <c:valAx>
        <c:axId val="517462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7453400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50"/>
              <a:t>Суммарный коэффициент рождаемости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8381067909053826E-2"/>
          <c:y val="0.27495495599547248"/>
          <c:w val="0.87412725164780902"/>
          <c:h val="0.5683762213855073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Лист1!$C$311:$I$311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Лист1!$C$312:$I$312</c:f>
              <c:numCache>
                <c:formatCode>General</c:formatCode>
                <c:ptCount val="7"/>
                <c:pt idx="0">
                  <c:v>11.5</c:v>
                </c:pt>
                <c:pt idx="1">
                  <c:v>13.8</c:v>
                </c:pt>
                <c:pt idx="2">
                  <c:v>15</c:v>
                </c:pt>
                <c:pt idx="3">
                  <c:v>14.2</c:v>
                </c:pt>
                <c:pt idx="4">
                  <c:v>12.4</c:v>
                </c:pt>
                <c:pt idx="5">
                  <c:v>11.9</c:v>
                </c:pt>
                <c:pt idx="6">
                  <c:v>10.8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5B-4F73-85C9-0F70CC1AB04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21085032"/>
        <c:axId val="421082736"/>
      </c:barChart>
      <c:catAx>
        <c:axId val="421085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1082736"/>
        <c:crosses val="autoZero"/>
        <c:auto val="1"/>
        <c:lblAlgn val="ctr"/>
        <c:lblOffset val="100"/>
        <c:noMultiLvlLbl val="0"/>
      </c:catAx>
      <c:valAx>
        <c:axId val="421082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108503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50"/>
              <a:t>Коэффициент естественного прироста населения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Лист1!$D$314:$I$314</c:f>
              <c:numCache>
                <c:formatCode>General</c:formatCod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</c:numCache>
            </c:numRef>
          </c:cat>
          <c:val>
            <c:numRef>
              <c:f>Лист1!$D$315:$I$315</c:f>
              <c:numCache>
                <c:formatCode>General</c:formatCode>
                <c:ptCount val="6"/>
                <c:pt idx="0">
                  <c:v>0.4</c:v>
                </c:pt>
                <c:pt idx="1">
                  <c:v>1</c:v>
                </c:pt>
                <c:pt idx="2">
                  <c:v>2.4</c:v>
                </c:pt>
                <c:pt idx="3">
                  <c:v>-0.7</c:v>
                </c:pt>
                <c:pt idx="4">
                  <c:v>-1.2</c:v>
                </c:pt>
                <c:pt idx="5">
                  <c:v>-1.4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48-4A35-9431-DF7ACEB4FFC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27280672"/>
        <c:axId val="527282640"/>
      </c:barChart>
      <c:catAx>
        <c:axId val="527280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7282640"/>
        <c:crosses val="autoZero"/>
        <c:auto val="1"/>
        <c:lblAlgn val="ctr"/>
        <c:lblOffset val="100"/>
        <c:noMultiLvlLbl val="0"/>
      </c:catAx>
      <c:valAx>
        <c:axId val="527282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728067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 b="0" i="1" u="none" strike="noStrike" baseline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отгруженных товаров собственного производства, выполненных работ и услуг собственными силами по промышленным видам деятельности </a:t>
            </a: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Лист1!$C$45:$I$45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Лист1!$C$46:$I$46</c:f>
              <c:numCache>
                <c:formatCode>General</c:formatCode>
                <c:ptCount val="7"/>
                <c:pt idx="0">
                  <c:v>94.3</c:v>
                </c:pt>
                <c:pt idx="1">
                  <c:v>119.75</c:v>
                </c:pt>
                <c:pt idx="2">
                  <c:v>215.85</c:v>
                </c:pt>
                <c:pt idx="3">
                  <c:v>329.23</c:v>
                </c:pt>
                <c:pt idx="4">
                  <c:v>489.22</c:v>
                </c:pt>
                <c:pt idx="5">
                  <c:v>690.13</c:v>
                </c:pt>
                <c:pt idx="6">
                  <c:v>847.29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94-4212-A669-254D8F4B76A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11970864"/>
        <c:axId val="411969552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Лист1!$C$45:$I$45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2011</c:v>
                      </c:pt>
                      <c:pt idx="1">
                        <c:v>2012</c:v>
                      </c:pt>
                      <c:pt idx="2">
                        <c:v>2013</c:v>
                      </c:pt>
                      <c:pt idx="3">
                        <c:v>2014</c:v>
                      </c:pt>
                      <c:pt idx="4">
                        <c:v>2015</c:v>
                      </c:pt>
                      <c:pt idx="5">
                        <c:v>2016</c:v>
                      </c:pt>
                      <c:pt idx="6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Лист1!$C$47:$I$47</c15:sqref>
                        </c15:formulaRef>
                      </c:ext>
                    </c:extLst>
                    <c:numCache>
                      <c:formatCode>General</c:formatCode>
                      <c:ptCount val="7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F394-4212-A669-254D8F4B76A4}"/>
                  </c:ext>
                </c:extLst>
              </c15:ser>
            </c15:filteredBarSeries>
          </c:ext>
        </c:extLst>
      </c:barChart>
      <c:catAx>
        <c:axId val="41197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1969552"/>
        <c:crosses val="autoZero"/>
        <c:auto val="1"/>
        <c:lblAlgn val="ctr"/>
        <c:lblOffset val="100"/>
        <c:noMultiLvlLbl val="0"/>
      </c:catAx>
      <c:valAx>
        <c:axId val="4119695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11970864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50"/>
              <a:t>Общий коэффициент смертности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Лист1!$C$320:$I$320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Лист1!$C$321:$I$321</c:f>
              <c:numCache>
                <c:formatCode>General</c:formatCode>
                <c:ptCount val="7"/>
                <c:pt idx="0">
                  <c:v>12.9</c:v>
                </c:pt>
                <c:pt idx="1">
                  <c:v>13.4</c:v>
                </c:pt>
                <c:pt idx="2">
                  <c:v>13</c:v>
                </c:pt>
                <c:pt idx="3">
                  <c:v>11.8</c:v>
                </c:pt>
                <c:pt idx="4">
                  <c:v>13.1</c:v>
                </c:pt>
                <c:pt idx="5">
                  <c:v>13.1</c:v>
                </c:pt>
                <c:pt idx="6">
                  <c:v>12.2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90-46AA-AAF9-DC74068FD24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21072032"/>
        <c:axId val="421059568"/>
      </c:barChart>
      <c:catAx>
        <c:axId val="42107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1059568"/>
        <c:crosses val="autoZero"/>
        <c:auto val="1"/>
        <c:lblAlgn val="ctr"/>
        <c:lblOffset val="100"/>
        <c:noMultiLvlLbl val="0"/>
      </c:catAx>
      <c:valAx>
        <c:axId val="421059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107203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 b="0" i="0" u="none" strike="noStrike" baseline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газификации, процентов</a:t>
            </a:r>
            <a:r>
              <a:rPr lang="ru-RU" sz="900" b="0" i="0" u="none" strike="noStrike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Лист1!$C$259:$I$259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Лист1!$C$260:$I$260</c:f>
              <c:numCache>
                <c:formatCode>General</c:formatCode>
                <c:ptCount val="7"/>
                <c:pt idx="0">
                  <c:v>55.05</c:v>
                </c:pt>
                <c:pt idx="1">
                  <c:v>56.12</c:v>
                </c:pt>
                <c:pt idx="2">
                  <c:v>57.82</c:v>
                </c:pt>
                <c:pt idx="3">
                  <c:v>59.97</c:v>
                </c:pt>
                <c:pt idx="4">
                  <c:v>62.36</c:v>
                </c:pt>
                <c:pt idx="5">
                  <c:v>63.65</c:v>
                </c:pt>
                <c:pt idx="6">
                  <c:v>64.099999999999994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9B-4387-9A95-FF91B7CD215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20003048"/>
        <c:axId val="520004688"/>
      </c:barChart>
      <c:catAx>
        <c:axId val="520003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004688"/>
        <c:crosses val="autoZero"/>
        <c:auto val="1"/>
        <c:lblAlgn val="ctr"/>
        <c:lblOffset val="100"/>
        <c:noMultiLvlLbl val="0"/>
      </c:catAx>
      <c:valAx>
        <c:axId val="520004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003048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Потребление электроэнергии в энергосистеме, млн кВт*ч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Лист1!$C$263:$I$263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Лист1!$C$264:$I$264</c:f>
              <c:numCache>
                <c:formatCode>General</c:formatCode>
                <c:ptCount val="7"/>
                <c:pt idx="0">
                  <c:v>0</c:v>
                </c:pt>
                <c:pt idx="1">
                  <c:v>35.700000000000003</c:v>
                </c:pt>
                <c:pt idx="2">
                  <c:v>35.9</c:v>
                </c:pt>
                <c:pt idx="3">
                  <c:v>37.700000000000003</c:v>
                </c:pt>
                <c:pt idx="4">
                  <c:v>38.6</c:v>
                </c:pt>
                <c:pt idx="5">
                  <c:v>41.8</c:v>
                </c:pt>
                <c:pt idx="6">
                  <c:v>42.5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93-45AD-90F2-55CC5DD55F0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3854664"/>
        <c:axId val="513852696"/>
      </c:barChart>
      <c:catAx>
        <c:axId val="513854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3852696"/>
        <c:crosses val="autoZero"/>
        <c:auto val="1"/>
        <c:lblAlgn val="ctr"/>
        <c:lblOffset val="100"/>
        <c:noMultiLvlLbl val="0"/>
      </c:catAx>
      <c:valAx>
        <c:axId val="513852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3854664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отгруженных товаров собственного производства, выполненных работ и услуг собственными силами по виду экономической деятельности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"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Обрабатывающие производства"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0914260717410318E-2"/>
          <c:y val="0.24516221930592008"/>
          <c:w val="0.89019685039370078"/>
          <c:h val="0.6474383931175269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Лист1!$D$62:$J$62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Лист1!$D$63:$J$63</c:f>
              <c:numCache>
                <c:formatCode>General</c:formatCode>
                <c:ptCount val="7"/>
                <c:pt idx="0">
                  <c:v>28.47</c:v>
                </c:pt>
                <c:pt idx="1">
                  <c:v>47.69</c:v>
                </c:pt>
                <c:pt idx="2">
                  <c:v>134.34</c:v>
                </c:pt>
                <c:pt idx="3">
                  <c:v>243.9</c:v>
                </c:pt>
                <c:pt idx="4">
                  <c:v>400.85</c:v>
                </c:pt>
                <c:pt idx="5">
                  <c:v>594.14</c:v>
                </c:pt>
                <c:pt idx="6">
                  <c:v>749.27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9C-43AF-8BA7-DB0F5D7EA1F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41407624"/>
        <c:axId val="441404672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Лист1!$D$62:$J$62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2011</c:v>
                      </c:pt>
                      <c:pt idx="1">
                        <c:v>2012</c:v>
                      </c:pt>
                      <c:pt idx="2">
                        <c:v>2013</c:v>
                      </c:pt>
                      <c:pt idx="3">
                        <c:v>2014</c:v>
                      </c:pt>
                      <c:pt idx="4">
                        <c:v>2015</c:v>
                      </c:pt>
                      <c:pt idx="5">
                        <c:v>2016</c:v>
                      </c:pt>
                      <c:pt idx="6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Лист1!$D$64:$J$64</c15:sqref>
                        </c15:formulaRef>
                      </c:ext>
                    </c:extLst>
                    <c:numCache>
                      <c:formatCode>General</c:formatCode>
                      <c:ptCount val="7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809C-43AF-8BA7-DB0F5D7EA1F1}"/>
                  </c:ext>
                </c:extLst>
              </c15:ser>
            </c15:filteredBarSeries>
          </c:ext>
        </c:extLst>
      </c:barChart>
      <c:catAx>
        <c:axId val="441407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1404672"/>
        <c:crosses val="autoZero"/>
        <c:auto val="1"/>
        <c:lblAlgn val="ctr"/>
        <c:lblOffset val="100"/>
        <c:noMultiLvlLbl val="0"/>
      </c:catAx>
      <c:valAx>
        <c:axId val="441404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1407624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50" dirty="0"/>
              <a:t>Объем работ, выполненных по виду деятельности "строительство", </a:t>
            </a:r>
            <a:r>
              <a:rPr lang="ru-RU" sz="1050" dirty="0" err="1"/>
              <a:t>млн.руб</a:t>
            </a:r>
            <a:r>
              <a:rPr lang="ru-RU" sz="1050" dirty="0"/>
              <a:t>.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Лист1!$E$243:$I$243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Лист1!$E$244:$I$244</c:f>
              <c:numCache>
                <c:formatCode>General</c:formatCode>
                <c:ptCount val="5"/>
                <c:pt idx="0">
                  <c:v>324.27</c:v>
                </c:pt>
                <c:pt idx="1">
                  <c:v>203.74</c:v>
                </c:pt>
                <c:pt idx="2">
                  <c:v>1798.33</c:v>
                </c:pt>
                <c:pt idx="3">
                  <c:v>901.02</c:v>
                </c:pt>
                <c:pt idx="4">
                  <c:v>1467.21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24-440E-9DC0-C4886EA902B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07568712"/>
        <c:axId val="516568808"/>
      </c:barChart>
      <c:catAx>
        <c:axId val="407568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6568808"/>
        <c:crosses val="autoZero"/>
        <c:auto val="1"/>
        <c:lblAlgn val="ctr"/>
        <c:lblOffset val="100"/>
        <c:noMultiLvlLbl val="0"/>
      </c:catAx>
      <c:valAx>
        <c:axId val="5165688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0756871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050" dirty="0" smtClean="0"/>
              <a:t>Ввод </a:t>
            </a:r>
            <a:r>
              <a:rPr lang="ru-RU" sz="1050" dirty="0"/>
              <a:t>в </a:t>
            </a:r>
            <a:r>
              <a:rPr lang="ru-RU" sz="1050" dirty="0" smtClean="0"/>
              <a:t>эксплуатацию жилых </a:t>
            </a:r>
            <a:r>
              <a:rPr lang="ru-RU" sz="1050" dirty="0"/>
              <a:t>домов за счет всех источников финансирования, </a:t>
            </a:r>
            <a:r>
              <a:rPr lang="ru-RU" sz="1050" dirty="0" err="1"/>
              <a:t>тыс.кв.м</a:t>
            </a:r>
            <a:r>
              <a:rPr lang="ru-RU" sz="1050" dirty="0"/>
              <a:t>.</a:t>
            </a:r>
          </a:p>
        </c:rich>
      </c:tx>
      <c:layout>
        <c:manualLayout>
          <c:xMode val="edge"/>
          <c:yMode val="edge"/>
          <c:x val="0.11958333333333333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Лист1!$E$246:$I$246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Лист1!$E$247:$I$247</c:f>
              <c:numCache>
                <c:formatCode>0.00</c:formatCode>
                <c:ptCount val="5"/>
                <c:pt idx="0" formatCode="General">
                  <c:v>2.85</c:v>
                </c:pt>
                <c:pt idx="1">
                  <c:v>4</c:v>
                </c:pt>
                <c:pt idx="2" formatCode="General">
                  <c:v>4.8099999999999996</c:v>
                </c:pt>
                <c:pt idx="3" formatCode="General">
                  <c:v>5.32</c:v>
                </c:pt>
                <c:pt idx="4" formatCode="General">
                  <c:v>7.2709999999999999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AD-4A96-BE84-CAF8AAFBB7F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7897920"/>
        <c:axId val="517899888"/>
      </c:barChart>
      <c:catAx>
        <c:axId val="517897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7899888"/>
        <c:crosses val="autoZero"/>
        <c:auto val="1"/>
        <c:lblAlgn val="ctr"/>
        <c:lblOffset val="100"/>
        <c:noMultiLvlLbl val="0"/>
      </c:catAx>
      <c:valAx>
        <c:axId val="517899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17897920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 b="0" i="1" u="none" strike="noStrike" baseline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Среднесписочная численность работников малых и средних предприятий</a:t>
            </a:r>
            <a:r>
              <a:rPr lang="ru-RU" sz="900" b="0" i="0" u="none" strike="noStrike" baseline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(включая индивидуальных предпринимателей), тыс. человек</a:t>
            </a:r>
            <a:endParaRPr lang="ru-RU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Лист1!$D$71:$J$71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Лист1!$D$72:$J$72</c:f>
              <c:numCache>
                <c:formatCode>General</c:formatCode>
                <c:ptCount val="7"/>
                <c:pt idx="0">
                  <c:v>2.8279999999999998</c:v>
                </c:pt>
                <c:pt idx="1">
                  <c:v>3.47</c:v>
                </c:pt>
                <c:pt idx="2">
                  <c:v>2.9929999999999999</c:v>
                </c:pt>
                <c:pt idx="3">
                  <c:v>2.2669999999999999</c:v>
                </c:pt>
                <c:pt idx="4">
                  <c:v>3.0659999999999998</c:v>
                </c:pt>
                <c:pt idx="5">
                  <c:v>3.044</c:v>
                </c:pt>
                <c:pt idx="6">
                  <c:v>3.226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FD-4080-B67B-05855973B38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45633688"/>
        <c:axId val="445632704"/>
      </c:barChart>
      <c:catAx>
        <c:axId val="445633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5632704"/>
        <c:crosses val="autoZero"/>
        <c:auto val="1"/>
        <c:lblAlgn val="ctr"/>
        <c:lblOffset val="100"/>
        <c:noMultiLvlLbl val="0"/>
      </c:catAx>
      <c:valAx>
        <c:axId val="4456327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5633688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Доля среднесписочной численности работников (без внешних совместителей) малых, средних и микропредприятий в средне-списочной численности работников (без внешних совместителей) всех предприятий и организаций, %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Лист1!$D$75:$J$75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Лист1!$D$76:$J$76</c:f>
              <c:numCache>
                <c:formatCode>General</c:formatCode>
                <c:ptCount val="7"/>
                <c:pt idx="0">
                  <c:v>23</c:v>
                </c:pt>
                <c:pt idx="1">
                  <c:v>34.799999999999997</c:v>
                </c:pt>
                <c:pt idx="2">
                  <c:v>32.200000000000003</c:v>
                </c:pt>
                <c:pt idx="3">
                  <c:v>34.9</c:v>
                </c:pt>
                <c:pt idx="4">
                  <c:v>34</c:v>
                </c:pt>
                <c:pt idx="5">
                  <c:v>33.4</c:v>
                </c:pt>
                <c:pt idx="6">
                  <c:v>35.700000000000003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F0-40CA-8244-432D2F1B66D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42435424"/>
        <c:axId val="442435752"/>
      </c:barChart>
      <c:catAx>
        <c:axId val="442435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2435752"/>
        <c:crosses val="autoZero"/>
        <c:auto val="1"/>
        <c:lblAlgn val="ctr"/>
        <c:lblOffset val="100"/>
        <c:noMultiLvlLbl val="0"/>
      </c:catAx>
      <c:valAx>
        <c:axId val="442435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2435424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90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розничной торговли, млн. рублей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Лист1!$D$84:$J$84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Лист1!$D$85:$J$85</c:f>
              <c:numCache>
                <c:formatCode>General</c:formatCode>
                <c:ptCount val="7"/>
                <c:pt idx="0">
                  <c:v>2044.2</c:v>
                </c:pt>
                <c:pt idx="1">
                  <c:v>2284.6</c:v>
                </c:pt>
                <c:pt idx="2">
                  <c:v>2490.1</c:v>
                </c:pt>
                <c:pt idx="3">
                  <c:v>2692.4</c:v>
                </c:pt>
                <c:pt idx="4">
                  <c:v>2899.8</c:v>
                </c:pt>
                <c:pt idx="5">
                  <c:v>2907.7</c:v>
                </c:pt>
                <c:pt idx="6">
                  <c:v>2994.5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35-4723-B515-34F597E680F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44416112"/>
        <c:axId val="444413488"/>
      </c:barChart>
      <c:catAx>
        <c:axId val="4444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4413488"/>
        <c:crosses val="autoZero"/>
        <c:auto val="1"/>
        <c:lblAlgn val="ctr"/>
        <c:lblOffset val="100"/>
        <c:noMultiLvlLbl val="0"/>
      </c:catAx>
      <c:valAx>
        <c:axId val="444413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44416112"/>
        <c:crosses val="autoZero"/>
        <c:crossBetween val="between"/>
      </c:valAx>
      <c:spPr>
        <a:solidFill>
          <a:schemeClr val="accent2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chart" Target="../charts/chart9.xml"/><Relationship Id="rId7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chart" Target="../charts/chart10.xml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6.jpeg"/><Relationship Id="rId4" Type="http://schemas.openxmlformats.org/officeDocument/2006/relationships/image" Target="../media/image31.jpe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image" Target="../media/image37.jpeg"/><Relationship Id="rId7" Type="http://schemas.openxmlformats.org/officeDocument/2006/relationships/chart" Target="../charts/chart1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chart" Target="../charts/chart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image" Target="../media/image41.jpeg"/><Relationship Id="rId7" Type="http://schemas.openxmlformats.org/officeDocument/2006/relationships/chart" Target="../charts/chart1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g"/><Relationship Id="rId5" Type="http://schemas.openxmlformats.org/officeDocument/2006/relationships/image" Target="../media/image43.jpeg"/><Relationship Id="rId10" Type="http://schemas.openxmlformats.org/officeDocument/2006/relationships/chart" Target="../charts/chart18.xml"/><Relationship Id="rId4" Type="http://schemas.openxmlformats.org/officeDocument/2006/relationships/image" Target="../media/image42.jpeg"/><Relationship Id="rId9" Type="http://schemas.openxmlformats.org/officeDocument/2006/relationships/chart" Target="../charts/char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9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3.jpeg"/><Relationship Id="rId7" Type="http://schemas.openxmlformats.org/officeDocument/2006/relationships/image" Target="../media/image49.jpeg"/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2.xml"/><Relationship Id="rId11" Type="http://schemas.openxmlformats.org/officeDocument/2006/relationships/image" Target="../media/image53.tiff"/><Relationship Id="rId5" Type="http://schemas.openxmlformats.org/officeDocument/2006/relationships/chart" Target="../charts/chart21.xml"/><Relationship Id="rId10" Type="http://schemas.openxmlformats.org/officeDocument/2006/relationships/image" Target="../media/image52.tiff"/><Relationship Id="rId4" Type="http://schemas.openxmlformats.org/officeDocument/2006/relationships/chart" Target="../charts/chart20.xml"/><Relationship Id="rId9" Type="http://schemas.openxmlformats.org/officeDocument/2006/relationships/image" Target="../media/image51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tiff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tiff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5.xml"/><Relationship Id="rId3" Type="http://schemas.openxmlformats.org/officeDocument/2006/relationships/image" Target="../media/image60.jpeg"/><Relationship Id="rId7" Type="http://schemas.openxmlformats.org/officeDocument/2006/relationships/chart" Target="../charts/chart2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3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7" Type="http://schemas.openxmlformats.org/officeDocument/2006/relationships/image" Target="../media/image6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chart" Target="../charts/char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7" Type="http://schemas.openxmlformats.org/officeDocument/2006/relationships/image" Target="../media/image6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tiff"/><Relationship Id="rId5" Type="http://schemas.openxmlformats.org/officeDocument/2006/relationships/chart" Target="../charts/chart30.xml"/><Relationship Id="rId4" Type="http://schemas.openxmlformats.org/officeDocument/2006/relationships/chart" Target="../charts/char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chart" Target="../charts/chart3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31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5.jpeg"/><Relationship Id="rId7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9.jpeg"/><Relationship Id="rId7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chart" Target="../charts/chart7.xml"/><Relationship Id="rId7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chart" Target="../charts/chart8.xml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45068" y="428604"/>
            <a:ext cx="5098932" cy="498635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Стратегия 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социально-экономического развития </a:t>
            </a:r>
            <a:r>
              <a:rPr lang="ru-RU" sz="4400" dirty="0" err="1" smtClean="0">
                <a:solidFill>
                  <a:srgbClr val="FF0000"/>
                </a:solidFill>
              </a:rPr>
              <a:t>Зимовниковского</a:t>
            </a:r>
            <a:r>
              <a:rPr lang="ru-RU" sz="4400" dirty="0" smtClean="0">
                <a:solidFill>
                  <a:srgbClr val="FF0000"/>
                </a:solidFill>
              </a:rPr>
              <a:t> района до 2030 года</a:t>
            </a:r>
            <a:br>
              <a:rPr lang="ru-RU" sz="4400" dirty="0" smtClean="0">
                <a:solidFill>
                  <a:srgbClr val="FF0000"/>
                </a:solidFill>
              </a:rPr>
            </a:b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6286520"/>
            <a:ext cx="4857784" cy="39527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п. Зимовники, 2018 год</a:t>
            </a:r>
            <a:endParaRPr lang="ru-RU" dirty="0"/>
          </a:p>
        </p:txBody>
      </p:sp>
      <p:pic>
        <p:nvPicPr>
          <p:cNvPr id="13314" name="Picture 2" descr="http://www.rupoezd.ru/wp-content/uploads/2017/04/1493042592967_stanciya-zimovniki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000108"/>
            <a:ext cx="3709646" cy="28511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794" y="428604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Потребительский рынок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06371" y="841717"/>
            <a:ext cx="5078368" cy="314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/>
              <a:t>Цели:</a:t>
            </a:r>
          </a:p>
          <a:p>
            <a:r>
              <a:rPr lang="ru-RU" sz="1550" b="1" dirty="0" smtClean="0"/>
              <a:t>	</a:t>
            </a:r>
            <a:r>
              <a:rPr lang="ru-RU" sz="1550" dirty="0" smtClean="0"/>
              <a:t> Увеличение оборота розничной торговли в </a:t>
            </a:r>
            <a:r>
              <a:rPr lang="ru-RU" sz="1550" dirty="0" err="1" smtClean="0"/>
              <a:t>Зимовниковском</a:t>
            </a:r>
            <a:r>
              <a:rPr lang="ru-RU" sz="1550" dirty="0" smtClean="0"/>
              <a:t> районе:</a:t>
            </a:r>
          </a:p>
          <a:p>
            <a:r>
              <a:rPr lang="ru-RU" sz="1550" dirty="0" smtClean="0"/>
              <a:t>	2017 год – </a:t>
            </a:r>
            <a:r>
              <a:rPr lang="ru-RU" sz="1550" b="1" dirty="0" smtClean="0"/>
              <a:t>2994,5</a:t>
            </a:r>
            <a:r>
              <a:rPr lang="ru-RU" sz="1550" dirty="0" smtClean="0"/>
              <a:t> млн. рублей</a:t>
            </a:r>
          </a:p>
          <a:p>
            <a:r>
              <a:rPr lang="ru-RU" sz="1550" dirty="0" smtClean="0"/>
              <a:t>	2024 год – </a:t>
            </a:r>
            <a:r>
              <a:rPr lang="ru-RU" sz="1550" b="1" dirty="0" smtClean="0"/>
              <a:t>4603,1</a:t>
            </a:r>
            <a:r>
              <a:rPr lang="ru-RU" sz="1550" dirty="0" smtClean="0"/>
              <a:t> млн. рублей (рост в 1,5 раза)</a:t>
            </a:r>
          </a:p>
          <a:p>
            <a:r>
              <a:rPr lang="ru-RU" sz="1550" dirty="0" smtClean="0"/>
              <a:t>	2030 год – </a:t>
            </a:r>
            <a:r>
              <a:rPr lang="ru-RU" sz="1550" b="1" dirty="0" smtClean="0"/>
              <a:t>6278,0</a:t>
            </a:r>
            <a:r>
              <a:rPr lang="ru-RU" sz="1550" dirty="0" smtClean="0"/>
              <a:t> млн. рублей (рост в 2,1 раза).</a:t>
            </a:r>
          </a:p>
          <a:p>
            <a:pPr lvl="0"/>
            <a:r>
              <a:rPr lang="ru-RU" dirty="0" smtClean="0"/>
              <a:t>	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lang="ru-RU" dirty="0" smtClean="0"/>
          </a:p>
          <a:p>
            <a:endParaRPr lang="ru-RU" b="1" dirty="0" smtClean="0"/>
          </a:p>
          <a:p>
            <a:pPr lvl="0"/>
            <a:r>
              <a:rPr lang="ru-RU" dirty="0" smtClean="0"/>
              <a:t>	</a:t>
            </a:r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5733818"/>
              </p:ext>
            </p:extLst>
          </p:nvPr>
        </p:nvGraphicFramePr>
        <p:xfrm>
          <a:off x="5292080" y="1083338"/>
          <a:ext cx="3808429" cy="1973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893" y="3496448"/>
            <a:ext cx="1801672" cy="1351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893" y="5140552"/>
            <a:ext cx="1910402" cy="1270214"/>
          </a:xfrm>
          <a:prstGeom prst="rect">
            <a:avLst/>
          </a:prstGeom>
        </p:spPr>
      </p:pic>
      <p:pic>
        <p:nvPicPr>
          <p:cNvPr id="19" name="Picture 2" descr="C:\Users\user\Desktop\фото ярмарок\IMG-20181024-WA00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86985" y="5408196"/>
            <a:ext cx="1773405" cy="1330054"/>
          </a:xfrm>
          <a:prstGeom prst="rect">
            <a:avLst/>
          </a:prstGeom>
          <a:noFill/>
        </p:spPr>
      </p:pic>
      <p:pic>
        <p:nvPicPr>
          <p:cNvPr id="20" name="Picture 2" descr="C:\Users\user\Desktop\фото ярмарок\IMG-20181024-WA00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55735" y="5182726"/>
            <a:ext cx="1787541" cy="1340655"/>
          </a:xfrm>
          <a:prstGeom prst="rect">
            <a:avLst/>
          </a:prstGeom>
          <a:noFill/>
        </p:spPr>
      </p:pic>
      <p:pic>
        <p:nvPicPr>
          <p:cNvPr id="21" name="Picture 3" descr="C:\Users\user\Desktop\C6DIB8sWAAElzK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35009" y="2728191"/>
            <a:ext cx="1798864" cy="1693491"/>
          </a:xfrm>
          <a:prstGeom prst="rect">
            <a:avLst/>
          </a:prstGeom>
          <a:noFill/>
        </p:spPr>
      </p:pic>
      <p:pic>
        <p:nvPicPr>
          <p:cNvPr id="22" name="Picture 3" descr="C:\Users\user\Desktop\fr040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5098" y="2971946"/>
            <a:ext cx="1920206" cy="1200129"/>
          </a:xfrm>
          <a:prstGeom prst="rect">
            <a:avLst/>
          </a:prstGeom>
          <a:noFill/>
        </p:spPr>
      </p:pic>
      <p:pic>
        <p:nvPicPr>
          <p:cNvPr id="23" name="Picture 2" descr="C:\Users\user\Desktop\Женя\Торосян\ИП Торосян Г.К.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56335" y="3401471"/>
            <a:ext cx="1693017" cy="1755721"/>
          </a:xfrm>
          <a:prstGeom prst="rect">
            <a:avLst/>
          </a:prstGeom>
          <a:noFill/>
        </p:spPr>
      </p:pic>
      <p:pic>
        <p:nvPicPr>
          <p:cNvPr id="24" name="Picture 4" descr="https://avatars.mds.yandex.net/get-pdb/985791/2c9212b4-98f8-433c-990c-b5a387f469da/s120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0491" y="4653136"/>
            <a:ext cx="1651215" cy="1310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2903" y="479410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Инвестиции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785795"/>
            <a:ext cx="557216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Цели:</a:t>
            </a:r>
          </a:p>
          <a:p>
            <a:r>
              <a:rPr lang="ru-RU" b="1" dirty="0" smtClean="0"/>
              <a:t>	</a:t>
            </a:r>
            <a:r>
              <a:rPr lang="ru-RU" dirty="0" smtClean="0"/>
              <a:t> Рост инвестиции в основной капитал:</a:t>
            </a:r>
          </a:p>
          <a:p>
            <a:pPr lvl="0"/>
            <a:r>
              <a:rPr lang="ru-RU" dirty="0" smtClean="0"/>
              <a:t>2017 год – </a:t>
            </a:r>
            <a:r>
              <a:rPr lang="ru-RU" b="1" dirty="0" smtClean="0"/>
              <a:t>2750,0</a:t>
            </a:r>
            <a:r>
              <a:rPr lang="ru-RU" dirty="0" smtClean="0"/>
              <a:t> </a:t>
            </a:r>
            <a:r>
              <a:rPr lang="ru-RU" dirty="0" err="1" smtClean="0"/>
              <a:t>млн</a:t>
            </a:r>
            <a:r>
              <a:rPr lang="ru-RU" dirty="0" smtClean="0"/>
              <a:t> рублей;</a:t>
            </a:r>
          </a:p>
          <a:p>
            <a:pPr lvl="0"/>
            <a:r>
              <a:rPr lang="ru-RU" dirty="0" smtClean="0"/>
              <a:t>2024 год – </a:t>
            </a:r>
            <a:r>
              <a:rPr lang="ru-RU" b="1" dirty="0" smtClean="0"/>
              <a:t>2054,0</a:t>
            </a:r>
            <a:r>
              <a:rPr lang="ru-RU" dirty="0" smtClean="0"/>
              <a:t>млн рублей ;</a:t>
            </a:r>
          </a:p>
          <a:p>
            <a:pPr lvl="0"/>
            <a:r>
              <a:rPr lang="ru-RU" dirty="0" smtClean="0"/>
              <a:t>2030 год – </a:t>
            </a:r>
            <a:r>
              <a:rPr lang="ru-RU" b="1" dirty="0" smtClean="0"/>
              <a:t>2942,0</a:t>
            </a:r>
            <a:r>
              <a:rPr lang="ru-RU" dirty="0" smtClean="0"/>
              <a:t> </a:t>
            </a:r>
            <a:r>
              <a:rPr lang="ru-RU" dirty="0" err="1" smtClean="0"/>
              <a:t>млн</a:t>
            </a:r>
            <a:r>
              <a:rPr lang="ru-RU" dirty="0" smtClean="0"/>
              <a:t> рублей.</a:t>
            </a:r>
          </a:p>
          <a:p>
            <a:r>
              <a:rPr lang="ru-RU" dirty="0" smtClean="0"/>
              <a:t>	Рост частных инвестиций в основной капитал:</a:t>
            </a:r>
          </a:p>
          <a:p>
            <a:pPr lvl="0"/>
            <a:r>
              <a:rPr lang="ru-RU" dirty="0" smtClean="0"/>
              <a:t>2017 год –</a:t>
            </a:r>
            <a:r>
              <a:rPr lang="ru-RU" b="1" dirty="0" smtClean="0"/>
              <a:t>1240,4</a:t>
            </a:r>
            <a:r>
              <a:rPr lang="ru-RU" dirty="0" smtClean="0"/>
              <a:t> </a:t>
            </a:r>
            <a:r>
              <a:rPr lang="ru-RU" dirty="0" err="1" smtClean="0"/>
              <a:t>млн</a:t>
            </a:r>
            <a:r>
              <a:rPr lang="ru-RU" dirty="0" smtClean="0"/>
              <a:t> рублей</a:t>
            </a:r>
          </a:p>
          <a:p>
            <a:pPr lvl="0"/>
            <a:r>
              <a:rPr lang="ru-RU" dirty="0" smtClean="0"/>
              <a:t>2024 год – </a:t>
            </a:r>
            <a:r>
              <a:rPr lang="ru-RU" b="1" dirty="0" smtClean="0"/>
              <a:t>1765,0</a:t>
            </a:r>
            <a:r>
              <a:rPr lang="ru-RU" dirty="0" smtClean="0"/>
              <a:t>млн рублей (рост в 1,4 раза)</a:t>
            </a:r>
          </a:p>
          <a:p>
            <a:pPr lvl="0"/>
            <a:r>
              <a:rPr lang="ru-RU" dirty="0" smtClean="0"/>
              <a:t>2030 год – </a:t>
            </a:r>
            <a:r>
              <a:rPr lang="ru-RU" b="1" dirty="0" smtClean="0"/>
              <a:t>2530,0</a:t>
            </a:r>
            <a:r>
              <a:rPr lang="ru-RU" dirty="0" smtClean="0"/>
              <a:t> </a:t>
            </a:r>
            <a:r>
              <a:rPr lang="ru-RU" dirty="0" err="1" smtClean="0"/>
              <a:t>млн</a:t>
            </a:r>
            <a:r>
              <a:rPr lang="ru-RU" dirty="0" smtClean="0"/>
              <a:t> рублей (рост в 2,0 раза).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	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lang="ru-RU" dirty="0" smtClean="0"/>
          </a:p>
          <a:p>
            <a:endParaRPr lang="ru-RU" b="1" dirty="0" smtClean="0"/>
          </a:p>
          <a:p>
            <a:pPr lvl="0"/>
            <a:r>
              <a:rPr lang="ru-RU" dirty="0" smtClean="0"/>
              <a:t>	</a:t>
            </a:r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096645"/>
              </p:ext>
            </p:extLst>
          </p:nvPr>
        </p:nvGraphicFramePr>
        <p:xfrm>
          <a:off x="5292080" y="692696"/>
          <a:ext cx="3744416" cy="2133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4043479"/>
            <a:ext cx="2256185" cy="12666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41" y="5485870"/>
            <a:ext cx="2306027" cy="12946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268" y="3696702"/>
            <a:ext cx="2316490" cy="13004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1" y="5157406"/>
            <a:ext cx="2310485" cy="1297115"/>
          </a:xfrm>
          <a:prstGeom prst="rect">
            <a:avLst/>
          </a:prstGeom>
        </p:spPr>
      </p:pic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4999488"/>
              </p:ext>
            </p:extLst>
          </p:nvPr>
        </p:nvGraphicFramePr>
        <p:xfrm>
          <a:off x="5177758" y="2866350"/>
          <a:ext cx="3908350" cy="2059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026" name="Picture 2" descr="http://www.nvgazeta.ru/upload/medialibrary/a0a/a0aa707786f0fd253c3f8dd6e977c24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950529"/>
            <a:ext cx="1635660" cy="122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fotki.yandex.ru/get/103213/61323982.157/0_dc36f_2dd6bb49_XXXL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819" y="5409796"/>
            <a:ext cx="1715485" cy="128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71860" y="446708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Здравоохранение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797337"/>
            <a:ext cx="5006360" cy="3947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/>
              <a:t>Цели:</a:t>
            </a:r>
          </a:p>
          <a:p>
            <a:pPr lvl="0"/>
            <a:r>
              <a:rPr lang="ru-RU" sz="1550" b="1" dirty="0" smtClean="0"/>
              <a:t>	</a:t>
            </a:r>
            <a:r>
              <a:rPr lang="ru-RU" sz="1550" dirty="0" smtClean="0"/>
              <a:t> Снижение смертности от всех причин:</a:t>
            </a:r>
          </a:p>
          <a:p>
            <a:pPr lvl="0"/>
            <a:r>
              <a:rPr lang="ru-RU" sz="1550" dirty="0" smtClean="0"/>
              <a:t>2017 год – </a:t>
            </a:r>
            <a:r>
              <a:rPr lang="ru-RU" sz="1550" b="1" dirty="0" smtClean="0"/>
              <a:t>13,4</a:t>
            </a:r>
            <a:r>
              <a:rPr lang="ru-RU" sz="1550" dirty="0" smtClean="0"/>
              <a:t> на 1 000 человек населения;</a:t>
            </a:r>
          </a:p>
          <a:p>
            <a:pPr lvl="0"/>
            <a:r>
              <a:rPr lang="ru-RU" sz="1550" dirty="0" smtClean="0"/>
              <a:t>2024 год – </a:t>
            </a:r>
            <a:r>
              <a:rPr lang="ru-RU" sz="1550" b="1" dirty="0" smtClean="0"/>
              <a:t>12,5</a:t>
            </a:r>
            <a:r>
              <a:rPr lang="ru-RU" sz="1550" dirty="0" smtClean="0"/>
              <a:t> на 1 000 человек населения;</a:t>
            </a:r>
          </a:p>
          <a:p>
            <a:r>
              <a:rPr lang="ru-RU" sz="1550" dirty="0" smtClean="0"/>
              <a:t>2030 год – </a:t>
            </a:r>
            <a:r>
              <a:rPr lang="ru-RU" sz="1550" b="1" dirty="0" smtClean="0"/>
              <a:t>12,0</a:t>
            </a:r>
            <a:r>
              <a:rPr lang="ru-RU" sz="1550" dirty="0" smtClean="0"/>
              <a:t> на 1 000 человек населения.</a:t>
            </a:r>
          </a:p>
          <a:p>
            <a:r>
              <a:rPr lang="ru-RU" sz="1550" dirty="0" smtClean="0"/>
              <a:t>	в том числе снижение смертности населения в трудоспособном возрасте:</a:t>
            </a:r>
          </a:p>
          <a:p>
            <a:pPr lvl="0"/>
            <a:r>
              <a:rPr lang="ru-RU" sz="1550" dirty="0" smtClean="0"/>
              <a:t>2017 год – </a:t>
            </a:r>
            <a:r>
              <a:rPr lang="ru-RU" sz="1550" b="1" dirty="0" smtClean="0"/>
              <a:t>433,9 </a:t>
            </a:r>
            <a:r>
              <a:rPr lang="ru-RU" sz="1550" dirty="0" smtClean="0"/>
              <a:t>на 100 тыс. человек ;</a:t>
            </a:r>
          </a:p>
          <a:p>
            <a:pPr lvl="0"/>
            <a:r>
              <a:rPr lang="ru-RU" sz="1550" dirty="0" smtClean="0"/>
              <a:t>2024 год – </a:t>
            </a:r>
            <a:r>
              <a:rPr lang="ru-RU" sz="1550" b="1" dirty="0" smtClean="0"/>
              <a:t>350,0</a:t>
            </a:r>
            <a:r>
              <a:rPr lang="ru-RU" sz="1550" dirty="0" smtClean="0"/>
              <a:t> на 100 тыс. человек; </a:t>
            </a:r>
          </a:p>
          <a:p>
            <a:pPr lvl="0"/>
            <a:r>
              <a:rPr lang="ru-RU" sz="1550" dirty="0" smtClean="0"/>
              <a:t>2030 год – </a:t>
            </a:r>
            <a:r>
              <a:rPr lang="ru-RU" sz="1550" b="1" dirty="0" smtClean="0"/>
              <a:t>245,0</a:t>
            </a:r>
            <a:r>
              <a:rPr lang="ru-RU" sz="1550" dirty="0" smtClean="0"/>
              <a:t> на 100 тыс. человек.</a:t>
            </a:r>
          </a:p>
          <a:p>
            <a:r>
              <a:rPr lang="ru-RU" sz="1550" dirty="0" smtClean="0"/>
              <a:t>	Увеличение ожидаемой продолжительности здоровой жизни: 2017 – </a:t>
            </a:r>
            <a:r>
              <a:rPr lang="ru-RU" sz="1550" dirty="0" err="1" smtClean="0"/>
              <a:t>н</a:t>
            </a:r>
            <a:r>
              <a:rPr lang="ru-RU" sz="1550" dirty="0" smtClean="0"/>
              <a:t>/</a:t>
            </a:r>
            <a:r>
              <a:rPr lang="ru-RU" sz="1550" dirty="0" err="1" smtClean="0"/>
              <a:t>д</a:t>
            </a:r>
            <a:r>
              <a:rPr lang="ru-RU" sz="1550" b="1" dirty="0" smtClean="0"/>
              <a:t>; </a:t>
            </a:r>
            <a:r>
              <a:rPr lang="ru-RU" sz="1550" dirty="0" smtClean="0"/>
              <a:t>2024 год – </a:t>
            </a:r>
            <a:r>
              <a:rPr lang="ru-RU" sz="1550" b="1" dirty="0" smtClean="0"/>
              <a:t>67</a:t>
            </a:r>
            <a:r>
              <a:rPr lang="ru-RU" sz="1550" dirty="0" smtClean="0"/>
              <a:t> лет; 2030 год – </a:t>
            </a:r>
            <a:r>
              <a:rPr lang="ru-RU" sz="1550" b="1" dirty="0" smtClean="0"/>
              <a:t>71</a:t>
            </a:r>
            <a:r>
              <a:rPr lang="ru-RU" sz="1550" dirty="0" smtClean="0"/>
              <a:t> год.</a:t>
            </a:r>
          </a:p>
          <a:p>
            <a:r>
              <a:rPr lang="ru-RU" sz="1550" dirty="0" smtClean="0"/>
              <a:t>Увеличение доли граждан, приверженных здоровому образу жизни: 2017 год – </a:t>
            </a:r>
            <a:r>
              <a:rPr lang="ru-RU" sz="1550" b="1" dirty="0" err="1" smtClean="0"/>
              <a:t>н</a:t>
            </a:r>
            <a:r>
              <a:rPr lang="ru-RU" sz="1550" b="1" dirty="0" smtClean="0"/>
              <a:t>/</a:t>
            </a:r>
            <a:r>
              <a:rPr lang="ru-RU" sz="1550" b="1" dirty="0" err="1" smtClean="0"/>
              <a:t>д</a:t>
            </a:r>
            <a:r>
              <a:rPr lang="ru-RU" sz="1550" b="1" dirty="0" smtClean="0"/>
              <a:t>; </a:t>
            </a:r>
            <a:r>
              <a:rPr lang="ru-RU" sz="1550" dirty="0" smtClean="0"/>
              <a:t>2024 год – </a:t>
            </a:r>
            <a:r>
              <a:rPr lang="ru-RU" sz="1550" b="1" dirty="0" smtClean="0"/>
              <a:t>60,0</a:t>
            </a:r>
            <a:r>
              <a:rPr lang="ru-RU" sz="1550" dirty="0" smtClean="0"/>
              <a:t>%; 2030 год – </a:t>
            </a:r>
            <a:r>
              <a:rPr lang="ru-RU" sz="1550" b="1" dirty="0" smtClean="0"/>
              <a:t>65,0</a:t>
            </a:r>
            <a:r>
              <a:rPr lang="ru-RU" sz="1550" dirty="0" smtClean="0"/>
              <a:t>%.	</a:t>
            </a:r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32" y="5106982"/>
            <a:ext cx="1792546" cy="11871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34" y="5806548"/>
            <a:ext cx="1337691" cy="8858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684" y="5234473"/>
            <a:ext cx="1407971" cy="9325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331" y="4692276"/>
            <a:ext cx="1482094" cy="981647"/>
          </a:xfrm>
          <a:prstGeom prst="rect">
            <a:avLst/>
          </a:prstGeom>
        </p:spPr>
      </p:pic>
      <p:graphicFrame>
        <p:nvGraphicFramePr>
          <p:cNvPr id="22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6194686"/>
              </p:ext>
            </p:extLst>
          </p:nvPr>
        </p:nvGraphicFramePr>
        <p:xfrm>
          <a:off x="5292080" y="426882"/>
          <a:ext cx="3923000" cy="1768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7180353"/>
              </p:ext>
            </p:extLst>
          </p:nvPr>
        </p:nvGraphicFramePr>
        <p:xfrm>
          <a:off x="5292080" y="2102103"/>
          <a:ext cx="3796116" cy="2041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5" name="Диаграмма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8592978"/>
              </p:ext>
            </p:extLst>
          </p:nvPr>
        </p:nvGraphicFramePr>
        <p:xfrm>
          <a:off x="5260555" y="4125277"/>
          <a:ext cx="3942184" cy="2111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38855" y="467798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Образование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60889" y="888510"/>
            <a:ext cx="5006360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/>
              <a:t>Цели:</a:t>
            </a:r>
          </a:p>
          <a:p>
            <a:r>
              <a:rPr lang="ru-RU" sz="1550" b="1" dirty="0" smtClean="0"/>
              <a:t>	</a:t>
            </a:r>
            <a:r>
              <a:rPr lang="ru-RU" sz="1550" dirty="0" smtClean="0"/>
              <a:t>Увеличение количества победителей и призеров регионального этапа всероссийской олимпиады школьников:</a:t>
            </a:r>
          </a:p>
          <a:p>
            <a:pPr lvl="0"/>
            <a:r>
              <a:rPr lang="ru-RU" sz="1550" dirty="0" smtClean="0"/>
              <a:t>2017 год –</a:t>
            </a:r>
            <a:r>
              <a:rPr lang="ru-RU" sz="1550" b="1" dirty="0" smtClean="0"/>
              <a:t>0,1 </a:t>
            </a:r>
            <a:r>
              <a:rPr lang="ru-RU" sz="1550" dirty="0" smtClean="0"/>
              <a:t>на 1 тыс. человек;</a:t>
            </a:r>
          </a:p>
          <a:p>
            <a:pPr lvl="0"/>
            <a:r>
              <a:rPr lang="ru-RU" sz="1550" dirty="0" smtClean="0"/>
              <a:t>2024 год –</a:t>
            </a:r>
            <a:r>
              <a:rPr lang="ru-RU" sz="1550" b="1" dirty="0" smtClean="0"/>
              <a:t> 1,0 </a:t>
            </a:r>
            <a:r>
              <a:rPr lang="ru-RU" sz="1550" dirty="0" smtClean="0"/>
              <a:t>на 1 тыс. человек;</a:t>
            </a:r>
          </a:p>
          <a:p>
            <a:pPr lvl="0"/>
            <a:r>
              <a:rPr lang="ru-RU" sz="1550" dirty="0" smtClean="0"/>
              <a:t>2030 год –</a:t>
            </a:r>
            <a:r>
              <a:rPr lang="ru-RU" sz="1550" b="1" dirty="0" smtClean="0"/>
              <a:t> 2,0 </a:t>
            </a:r>
            <a:r>
              <a:rPr lang="ru-RU" sz="1550" dirty="0" smtClean="0"/>
              <a:t>на 1 тыс. человек.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lang="ru-RU" b="1" dirty="0" smtClean="0"/>
          </a:p>
          <a:p>
            <a:pPr lvl="0"/>
            <a:r>
              <a:rPr lang="ru-RU" b="1" dirty="0" smtClean="0"/>
              <a:t>	</a:t>
            </a:r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8" y="4721095"/>
            <a:ext cx="1824203" cy="1368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333" y="4453028"/>
            <a:ext cx="1853820" cy="12328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42" y="5174790"/>
            <a:ext cx="1445599" cy="14802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69" y="2816061"/>
            <a:ext cx="1267687" cy="1575449"/>
          </a:xfrm>
          <a:prstGeom prst="rect">
            <a:avLst/>
          </a:prstGeom>
        </p:spPr>
      </p:pic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9540648"/>
              </p:ext>
            </p:extLst>
          </p:nvPr>
        </p:nvGraphicFramePr>
        <p:xfrm>
          <a:off x="5545342" y="488059"/>
          <a:ext cx="3598658" cy="1411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5579917"/>
              </p:ext>
            </p:extLst>
          </p:nvPr>
        </p:nvGraphicFramePr>
        <p:xfrm>
          <a:off x="5323842" y="2044205"/>
          <a:ext cx="3820158" cy="1607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1618931"/>
              </p:ext>
            </p:extLst>
          </p:nvPr>
        </p:nvGraphicFramePr>
        <p:xfrm>
          <a:off x="5218253" y="3683266"/>
          <a:ext cx="3711466" cy="2049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4447850"/>
              </p:ext>
            </p:extLst>
          </p:nvPr>
        </p:nvGraphicFramePr>
        <p:xfrm>
          <a:off x="1781411" y="2714969"/>
          <a:ext cx="3632030" cy="146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34301" y="496437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Культура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55576" y="816618"/>
            <a:ext cx="5612708" cy="398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pPr lvl="0"/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посещений учреждений культуры (театров, концертных организаций, музеев и библиотек на 1000 человек населения):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 – 26693 посещений учреждений культуры в год;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до 34037 посещений учреждений культуры в год;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2030 год – до 35603 посещений учреждений культуры в год.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Сохранение и восстановление культурного и исторического наследия Ростовской области. Повышение доли объектов культурного наследия областной собственности, находящихся в удовлетворительном состоянии, в общем количестве объектов культурного наследия областной собственности: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 – 100%;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100%;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2030 год – 100%.</a:t>
            </a:r>
            <a:r>
              <a:rPr lang="ru-RU" b="1" dirty="0" smtClean="0"/>
              <a:t>	</a:t>
            </a:r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84" y="5197421"/>
            <a:ext cx="1884949" cy="14137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587" y="4122351"/>
            <a:ext cx="1813260" cy="13599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110" y="5432201"/>
            <a:ext cx="1642174" cy="1231631"/>
          </a:xfrm>
          <a:prstGeom prst="rect">
            <a:avLst/>
          </a:prstGeom>
        </p:spPr>
      </p:pic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0548228"/>
              </p:ext>
            </p:extLst>
          </p:nvPr>
        </p:nvGraphicFramePr>
        <p:xfrm>
          <a:off x="5447333" y="560113"/>
          <a:ext cx="3803336" cy="1930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601868" y="2524990"/>
            <a:ext cx="3461149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2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Ключевые проблемы:</a:t>
            </a:r>
          </a:p>
          <a:p>
            <a:pPr marL="342900" indent="-342900" algn="just">
              <a:lnSpc>
                <a:spcPct val="120000"/>
              </a:lnSpc>
              <a:spcAft>
                <a:spcPts val="0"/>
              </a:spcAft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Нехватка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квалифицированных специалистов в отрасли культуры, особенно в сельской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местности.</a:t>
            </a:r>
          </a:p>
          <a:p>
            <a:pPr marL="342900" indent="-342900" algn="just">
              <a:lnSpc>
                <a:spcPct val="120000"/>
              </a:lnSpc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Неудовлетворительное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состояние материально-технической базы учреждений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культуры.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0000"/>
              </a:lnSpc>
              <a:buFontTx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Низкий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 некоторых групп населения к событиям в культурной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отрасли.</a:t>
            </a:r>
          </a:p>
          <a:p>
            <a:pPr marL="342900" indent="-342900" algn="just">
              <a:lnSpc>
                <a:spcPct val="120000"/>
              </a:lnSpc>
              <a:buFontTx/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Высокая степень амортизационного износа значительного числа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зданий.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611" y="5381589"/>
            <a:ext cx="1712425" cy="12847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4315" y="493225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Казачество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39521" y="973099"/>
            <a:ext cx="5401757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численности членов казачьих обществ, привлеченных к</a:t>
            </a:r>
            <a:r>
              <a:rPr lang="en-US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несению службы на территории  района: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 – </a:t>
            </a:r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человек;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до </a:t>
            </a:r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человек;</a:t>
            </a:r>
          </a:p>
          <a:p>
            <a:pPr lvl="0"/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2030 год – до </a:t>
            </a:r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9994479"/>
              </p:ext>
            </p:extLst>
          </p:nvPr>
        </p:nvGraphicFramePr>
        <p:xfrm>
          <a:off x="5711548" y="2037708"/>
          <a:ext cx="3453118" cy="1633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373701"/>
              </p:ext>
            </p:extLst>
          </p:nvPr>
        </p:nvGraphicFramePr>
        <p:xfrm>
          <a:off x="5599036" y="3579732"/>
          <a:ext cx="3598356" cy="1672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3392105"/>
              </p:ext>
            </p:extLst>
          </p:nvPr>
        </p:nvGraphicFramePr>
        <p:xfrm>
          <a:off x="5541278" y="5159950"/>
          <a:ext cx="3565630" cy="1621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6" y="4797538"/>
            <a:ext cx="1984207" cy="132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6" y="2894490"/>
            <a:ext cx="2051720" cy="13704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19" y="1829875"/>
            <a:ext cx="2339347" cy="19135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153" y="3983105"/>
            <a:ext cx="1603551" cy="14755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866" y="696290"/>
            <a:ext cx="2520696" cy="122834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108520" y="476284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Спорт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55575" y="844757"/>
            <a:ext cx="5224854" cy="3470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pPr lvl="0"/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овлечение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в регулярные занятия физической культурой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спортом, прежде всего детей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молодежи;</a:t>
            </a: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повышение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доступности объектов спорта, в том числе для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 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ограниченными возможностями здоровья и инвалидов; </a:t>
            </a: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создание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условий, обеспечивающих возможность для населения вести активный и здоровый образ жизни;</a:t>
            </a: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внедрение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поддержание стабильной работы Всероссийского физкультурно-спортивного комплекса «Готов к труду и обороне» (ГТО) (в 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внедрение комплекса в трудовых коллективах);</a:t>
            </a: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совершенствование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подготовки спортивного резерва.</a:t>
            </a:r>
          </a:p>
          <a:p>
            <a:pPr lvl="0"/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867" y="722323"/>
            <a:ext cx="1648094" cy="10987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97" y="4046207"/>
            <a:ext cx="1723531" cy="12926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514940"/>
            <a:ext cx="1762591" cy="11746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913" y="4046207"/>
            <a:ext cx="1695978" cy="13487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722323"/>
            <a:ext cx="1651584" cy="11006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766" y="2001305"/>
            <a:ext cx="2520696" cy="170992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501734" y="3893383"/>
            <a:ext cx="4572000" cy="2954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20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параметры:</a:t>
            </a:r>
          </a:p>
          <a:p>
            <a:pPr indent="-342900" algn="just">
              <a:lnSpc>
                <a:spcPct val="120000"/>
              </a:lnSpc>
              <a:spcAft>
                <a:spcPts val="0"/>
              </a:spcAft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населения ответственного отношения к своему здоровью и увеличение доли граждан, приверженных здоровому образу жизни;</a:t>
            </a:r>
          </a:p>
          <a:p>
            <a:pPr lvl="0" indent="-342900" algn="just">
              <a:lnSpc>
                <a:spcPct val="120000"/>
              </a:lnSpc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доступности занятий физической культурой и спортом для различных социальных и возрастных групп населения (в 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территориально);</a:t>
            </a:r>
          </a:p>
          <a:p>
            <a:pPr lvl="0" indent="-342900" algn="just">
              <a:lnSpc>
                <a:spcPct val="120000"/>
              </a:lnSpc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на территории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Зимовниковского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спортивных соревнований, в том числе по адаптивным видам спорта;</a:t>
            </a:r>
          </a:p>
          <a:p>
            <a:pPr lvl="0" indent="-342900" algn="just">
              <a:lnSpc>
                <a:spcPct val="120000"/>
              </a:lnSpc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устойчивый рост достижений спортсменов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Зимовниковского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на спартакиадах учащихся и молодежи Ростовской области, чемпионатах, первенствах, кубках Ростовской области и России;</a:t>
            </a:r>
          </a:p>
          <a:p>
            <a:pPr indent="-342900" algn="just">
              <a:lnSpc>
                <a:spcPct val="120000"/>
              </a:lnSpc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увеличение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 спортсменов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Зимовниковского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- кандидатов в спортивные сборные команды Ростовской области.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49204" y="437697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Труд и социальное развитие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67905" y="832742"/>
            <a:ext cx="72152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/>
              <a:t>Цели:</a:t>
            </a:r>
          </a:p>
          <a:p>
            <a:r>
              <a:rPr lang="ru-RU" sz="1550" b="1" dirty="0" smtClean="0"/>
              <a:t>	</a:t>
            </a:r>
            <a:r>
              <a:rPr lang="ru-RU" sz="1550" dirty="0" smtClean="0"/>
              <a:t> Снижение уровня общей безработицы:</a:t>
            </a:r>
          </a:p>
          <a:p>
            <a:r>
              <a:rPr lang="ru-RU" sz="1550" dirty="0" smtClean="0"/>
              <a:t>2018 год – 0,7%;</a:t>
            </a:r>
          </a:p>
          <a:p>
            <a:r>
              <a:rPr lang="ru-RU" sz="1550" dirty="0" smtClean="0"/>
              <a:t>2024 год – 0,5%;</a:t>
            </a:r>
          </a:p>
          <a:p>
            <a:r>
              <a:rPr lang="ru-RU" sz="1550" dirty="0" smtClean="0"/>
              <a:t>2030 год – 0,5</a:t>
            </a:r>
            <a:r>
              <a:rPr lang="ru-RU" sz="1550" dirty="0" smtClean="0"/>
              <a:t>%.</a:t>
            </a:r>
            <a:endParaRPr lang="ru-RU" sz="1550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Рисунок 1" descr="Описание: http://zimovniki.donland.ru/Data/Sites/99/media/novosti_2018/май/heztrlewyd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188" y="1458107"/>
            <a:ext cx="1291068" cy="96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2" descr="Описание: http://zimovniki.donland.ru/Data/Sites/99/media/novosti_2018/17_05_18/фотовстатьюкруглыйстолкузнецкадр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4" y="5042676"/>
            <a:ext cx="1906245" cy="106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6" descr="Описание: http://zimovniki.donland.ru/Data/Sites/99/media/novosti_2018/26_02_18/посещениепредседателявоз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711" y="5503304"/>
            <a:ext cx="1493989" cy="111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408489" y="6489430"/>
            <a:ext cx="3723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 инвалиду – доступно всем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939" y="6200889"/>
            <a:ext cx="277932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Круглый стол» </a:t>
            </a:r>
            <a:r>
              <a:rPr lang="ru-RU" sz="1050" dirty="0">
                <a:latin typeface="Times New Roman" panose="02020603050405020304" pitchFamily="18" charset="0"/>
                <a:ea typeface="Calibri" panose="020F0502020204030204" pitchFamily="34" charset="0"/>
              </a:rPr>
              <a:t>«Кузнец кадров»  </a:t>
            </a:r>
            <a:r>
              <a:rPr lang="ru-RU" sz="105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ГБПОУ </a:t>
            </a:r>
            <a:r>
              <a:rPr lang="ru-RU" sz="1050" dirty="0">
                <a:latin typeface="Times New Roman" panose="02020603050405020304" pitchFamily="18" charset="0"/>
                <a:ea typeface="Calibri" panose="020F0502020204030204" pitchFamily="34" charset="0"/>
              </a:rPr>
              <a:t>РО «</a:t>
            </a:r>
            <a:r>
              <a:rPr lang="ru-RU" sz="105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Зимовниковский</a:t>
            </a:r>
            <a:r>
              <a:rPr lang="ru-RU" sz="1050" dirty="0">
                <a:latin typeface="Times New Roman" panose="02020603050405020304" pitchFamily="18" charset="0"/>
                <a:ea typeface="Calibri" panose="020F0502020204030204" pitchFamily="34" charset="0"/>
              </a:rPr>
              <a:t>  сельскохозяйственный техникум имени Бабаевского П. А.»</a:t>
            </a:r>
            <a:endParaRPr lang="ru-RU" sz="1050" dirty="0"/>
          </a:p>
        </p:txBody>
      </p:sp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2489224"/>
              </p:ext>
            </p:extLst>
          </p:nvPr>
        </p:nvGraphicFramePr>
        <p:xfrm>
          <a:off x="5508104" y="666008"/>
          <a:ext cx="3635896" cy="1655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6910418"/>
              </p:ext>
            </p:extLst>
          </p:nvPr>
        </p:nvGraphicFramePr>
        <p:xfrm>
          <a:off x="5443826" y="2379307"/>
          <a:ext cx="3726160" cy="1945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2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0340250"/>
              </p:ext>
            </p:extLst>
          </p:nvPr>
        </p:nvGraphicFramePr>
        <p:xfrm>
          <a:off x="5508104" y="4324903"/>
          <a:ext cx="3570759" cy="2014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642" y="2145184"/>
            <a:ext cx="536526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Приоритетные задачи и мероприятия</a:t>
            </a:r>
            <a:r>
              <a:rPr lang="ru-RU" sz="11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indent="-228600"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рабочей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силы.</a:t>
            </a:r>
          </a:p>
          <a:p>
            <a:pPr indent="-228600">
              <a:buFontTx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системы непрерывного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работающими гражданами своих профессиональных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приобретения ими новых профессиональных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навыков.</a:t>
            </a:r>
          </a:p>
          <a:p>
            <a:pPr indent="-228600">
              <a:buFontTx/>
              <a:buAutoNum type="arabicPeriod"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профессиональной ориентации для граждан в целях выбора сферы деятельности (профессии), трудоустройства, прохождения профессионального обучения и получения дополнительного профессионального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Обеспечение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на труд лиц, обладающих низкой конкурентоспособностью: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процесса профессионального самоопределения.</a:t>
            </a:r>
          </a:p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Обеспечение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гарантии соблюдения прав работающих граждан: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стопроцентный охват организаций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Зимовниковского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коллективно-договорным регулированием;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системы охраны труда.</a:t>
            </a:r>
          </a:p>
          <a:p>
            <a:pPr marL="228600" indent="-228600">
              <a:buFontTx/>
              <a:buAutoNum type="arabicPeriod"/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12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764" y="4376744"/>
            <a:ext cx="1322424" cy="882047"/>
          </a:xfrm>
          <a:prstGeom prst="rect">
            <a:avLst/>
          </a:prstGeom>
        </p:spPr>
      </p:pic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2269219" y="5245618"/>
            <a:ext cx="1873019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050" b="1" dirty="0" smtClean="0"/>
              <a:t>Урок занятости</a:t>
            </a:r>
            <a:endPara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4287" y="467078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Жилищно-коммунальное хозяйство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25895" y="837839"/>
            <a:ext cx="545421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pPr lvl="0"/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доли населения, обеспеченного питьевой водой, отвечающей требованиям безопасности, в общей численности населения области:</a:t>
            </a: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 – 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61,3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%;</a:t>
            </a:r>
            <a:endParaRPr lang="ru-RU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61,3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%;</a:t>
            </a:r>
            <a:endParaRPr lang="ru-RU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2030 год –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61,3</a:t>
            </a:r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</a:p>
          <a:p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</a:t>
            </a:r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аварий в сфере ЖКХ:</a:t>
            </a: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 – 53 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единиц;</a:t>
            </a:r>
            <a:endParaRPr lang="ru-RU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снижение на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26,4% </a:t>
            </a:r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5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2017;</a:t>
            </a:r>
            <a:endParaRPr lang="ru-RU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2030 год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снижение на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49,1% </a:t>
            </a:r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2017.</a:t>
            </a: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доли отремонтированных систем в многоквартирных домах (МКД) в общей структуре МКД, подлежащих капитальному ремонту:</a:t>
            </a: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 – 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0,1</a:t>
            </a:r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%;</a:t>
            </a:r>
            <a:endParaRPr lang="ru-RU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2,3</a:t>
            </a:r>
            <a:r>
              <a:rPr lang="ru-RU" sz="15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%;</a:t>
            </a:r>
            <a:endParaRPr lang="ru-RU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5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2030 год – 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6,9%.</a:t>
            </a:r>
            <a:endParaRPr lang="ru-RU" sz="1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/>
          </a:p>
          <a:p>
            <a:r>
              <a:rPr lang="ru-RU" b="1" dirty="0" smtClean="0"/>
              <a:t>	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7537187"/>
              </p:ext>
            </p:extLst>
          </p:nvPr>
        </p:nvGraphicFramePr>
        <p:xfrm>
          <a:off x="5471592" y="533271"/>
          <a:ext cx="3672408" cy="1680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3557539"/>
              </p:ext>
            </p:extLst>
          </p:nvPr>
        </p:nvGraphicFramePr>
        <p:xfrm>
          <a:off x="5325833" y="2280433"/>
          <a:ext cx="3818167" cy="2001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997" y="4341170"/>
            <a:ext cx="1728192" cy="2304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068" y="4608988"/>
            <a:ext cx="2749498" cy="16496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234" y="4314410"/>
            <a:ext cx="1771808" cy="23624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364511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Демография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0375" y="4683229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42843" y="1124744"/>
            <a:ext cx="5464715" cy="658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/>
              <a:t>	</a:t>
            </a:r>
            <a:r>
              <a:rPr lang="ru-RU" sz="1400" b="1" dirty="0"/>
              <a:t>Целевое видение</a:t>
            </a:r>
            <a:r>
              <a:rPr lang="ru-RU" sz="1400" dirty="0"/>
              <a:t> демографической политики в районе является создание условий для стабильного роста численности населения: </a:t>
            </a:r>
          </a:p>
          <a:p>
            <a:pPr lvl="0"/>
            <a:r>
              <a:rPr lang="ru-RU" sz="1400" dirty="0" smtClean="0"/>
              <a:t>1. Повышение </a:t>
            </a:r>
            <a:r>
              <a:rPr lang="ru-RU" sz="1400" dirty="0"/>
              <a:t>уровня рождаемости путем использования стимулирующих мер, включая меры по повышению качества медицинского обслуживания матерей и детей (дородовая диагностика, скрининг новорожденных, санаторно-курортное лечение детей и матерей, развитие вспомогательных репродуктивных технологий), меры поддержки семей с детьми, в том числе многодетных семей;</a:t>
            </a:r>
          </a:p>
          <a:p>
            <a:pPr lvl="0"/>
            <a:r>
              <a:rPr lang="ru-RU" sz="1400" dirty="0" smtClean="0"/>
              <a:t>2. Доступные </a:t>
            </a:r>
            <a:r>
              <a:rPr lang="ru-RU" sz="1400" dirty="0"/>
              <a:t>здравоохранение и физкультура обеспечивают продление долголетия;</a:t>
            </a:r>
          </a:p>
          <a:p>
            <a:pPr lvl="0"/>
            <a:r>
              <a:rPr lang="ru-RU" sz="1400" dirty="0" smtClean="0"/>
              <a:t>3. Снижение </a:t>
            </a:r>
            <a:r>
              <a:rPr lang="ru-RU" sz="1400" dirty="0"/>
              <a:t>уровня смертности за счет дальнейшего развития системы здравоохранения и формирования системы профилактики заболеваний через развитие физической культуры и спорта, формирование установок на ведение здорового образа жизни; </a:t>
            </a:r>
          </a:p>
          <a:p>
            <a:pPr lvl="0"/>
            <a:r>
              <a:rPr lang="ru-RU" sz="1400" dirty="0" smtClean="0"/>
              <a:t>4. Развитие </a:t>
            </a:r>
            <a:r>
              <a:rPr lang="ru-RU" sz="1400" dirty="0"/>
              <a:t>системы здравоохранения с акцентом на особо проблемные группы населения и борьбу с заболеваниями, являющиеся основными причинами смертности в районе; </a:t>
            </a:r>
          </a:p>
          <a:p>
            <a:pPr lvl="0"/>
            <a:r>
              <a:rPr lang="ru-RU" sz="1400" dirty="0" smtClean="0"/>
              <a:t>5. Снижение </a:t>
            </a:r>
            <a:r>
              <a:rPr lang="ru-RU" sz="1400" dirty="0"/>
              <a:t>миграционного оттока населения;</a:t>
            </a:r>
          </a:p>
          <a:p>
            <a:r>
              <a:rPr lang="ru-RU" sz="1400" dirty="0"/>
              <a:t>6</a:t>
            </a:r>
            <a:r>
              <a:rPr lang="ru-RU" sz="1400" dirty="0" smtClean="0"/>
              <a:t>. Эффективная </a:t>
            </a:r>
            <a:r>
              <a:rPr lang="ru-RU" sz="1400" dirty="0"/>
              <a:t>система образования поэтапно формирует человеческий капитал в соответствии с потребностями общества и экономики</a:t>
            </a:r>
            <a:r>
              <a:rPr lang="ru-RU" sz="1400" dirty="0" smtClean="0"/>
              <a:t>.</a:t>
            </a:r>
          </a:p>
          <a:p>
            <a:endParaRPr lang="ru-RU" sz="1400" b="1" dirty="0"/>
          </a:p>
          <a:p>
            <a:endParaRPr lang="ru-RU" sz="1400" b="1" dirty="0" smtClean="0"/>
          </a:p>
          <a:p>
            <a:r>
              <a:rPr lang="ru-RU" b="1" dirty="0" smtClean="0"/>
              <a:t>	</a:t>
            </a:r>
          </a:p>
          <a:p>
            <a:r>
              <a:rPr lang="ru-RU" b="1" dirty="0" smtClean="0"/>
              <a:t>	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7888160"/>
              </p:ext>
            </p:extLst>
          </p:nvPr>
        </p:nvGraphicFramePr>
        <p:xfrm>
          <a:off x="6060985" y="2176452"/>
          <a:ext cx="3106002" cy="1306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3208064"/>
              </p:ext>
            </p:extLst>
          </p:nvPr>
        </p:nvGraphicFramePr>
        <p:xfrm>
          <a:off x="6053476" y="3482657"/>
          <a:ext cx="3100914" cy="1698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449137"/>
              </p:ext>
            </p:extLst>
          </p:nvPr>
        </p:nvGraphicFramePr>
        <p:xfrm>
          <a:off x="6183755" y="5181046"/>
          <a:ext cx="2952328" cy="164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10074"/>
            <a:ext cx="1375355" cy="1531275"/>
          </a:xfrm>
          <a:prstGeom prst="rect">
            <a:avLst/>
          </a:prstGeom>
        </p:spPr>
      </p:pic>
      <p:pic>
        <p:nvPicPr>
          <p:cNvPr id="2050" name="Picture 2" descr="http://stolypin.institute/wp-content/uploads/2018/03/world_population_africa_europe_magnify_1600_clr_765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030" y="886489"/>
            <a:ext cx="1393450" cy="121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28992" y="714356"/>
            <a:ext cx="58812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Историко-географические сведения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1285860"/>
            <a:ext cx="578647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  <a:r>
              <a:rPr lang="ru-RU" sz="2000" dirty="0" err="1" smtClean="0"/>
              <a:t>Зимовниковский</a:t>
            </a:r>
            <a:r>
              <a:rPr lang="ru-RU" sz="2000" dirty="0" smtClean="0"/>
              <a:t> район расположен в </a:t>
            </a:r>
            <a:r>
              <a:rPr lang="ru-RU" sz="2000" dirty="0" err="1" smtClean="0"/>
              <a:t>Сальских</a:t>
            </a:r>
            <a:r>
              <a:rPr lang="ru-RU" sz="2000" dirty="0" smtClean="0"/>
              <a:t> степях на юго-востоке Ростовской области в пределах Юго-Восточного внутриобластного района. </a:t>
            </a:r>
          </a:p>
          <a:p>
            <a:pPr algn="just"/>
            <a:r>
              <a:rPr lang="ru-RU" sz="2000" dirty="0" smtClean="0"/>
              <a:t>	Территория района – самая большая в пределах области - занимает площадь 5049,2кв. км (5% территории области). </a:t>
            </a:r>
          </a:p>
          <a:p>
            <a:pPr algn="just"/>
            <a:r>
              <a:rPr lang="ru-RU" sz="2000" dirty="0" smtClean="0"/>
              <a:t>	Расстояние от райцентра - п.Зимовники - до г.Волгодонск – 50 км, до областного центра – г.Ростов-на-Дону – 295 км.</a:t>
            </a:r>
          </a:p>
          <a:p>
            <a:pPr algn="just"/>
            <a:r>
              <a:rPr lang="ru-RU" sz="2000" dirty="0" smtClean="0"/>
              <a:t>	</a:t>
            </a:r>
            <a:endParaRPr lang="ru-RU" sz="2000" dirty="0"/>
          </a:p>
        </p:txBody>
      </p:sp>
      <p:pic>
        <p:nvPicPr>
          <p:cNvPr id="15364" name="Picture 4" descr="http://www.guproursv.ru/wp-content/uploads/2015/04/%D0%BE%D0%B1%D1%89%D0%B0%D1%8F-%D0%BA%D0%B0%D1%80%D1%82%D0%B0-%D1%80%D0%B0%D0%B9%D0%BE%D0%BD%D0%BE%D0%B2-1015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571612"/>
            <a:ext cx="2974025" cy="300039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596" y="4714884"/>
            <a:ext cx="85011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  <a:r>
              <a:rPr lang="ru-RU" sz="2000" dirty="0" err="1" smtClean="0"/>
              <a:t>Зимовниковский</a:t>
            </a:r>
            <a:r>
              <a:rPr lang="ru-RU" sz="2000" dirty="0" smtClean="0"/>
              <a:t> район граничит на севере – с </a:t>
            </a:r>
            <a:r>
              <a:rPr lang="ru-RU" sz="2000" dirty="0" err="1" smtClean="0"/>
              <a:t>Волгодонским</a:t>
            </a:r>
            <a:r>
              <a:rPr lang="ru-RU" sz="2000" dirty="0" smtClean="0"/>
              <a:t>, на северо-востоке и востоке – с Дубовским, на юго-востоке – с </a:t>
            </a:r>
            <a:r>
              <a:rPr lang="ru-RU" sz="2000" dirty="0" err="1" smtClean="0"/>
              <a:t>Заветинским</a:t>
            </a:r>
            <a:r>
              <a:rPr lang="ru-RU" sz="2000" dirty="0" smtClean="0"/>
              <a:t> и </a:t>
            </a:r>
            <a:r>
              <a:rPr lang="ru-RU" sz="2000" dirty="0" err="1" smtClean="0"/>
              <a:t>Ремонтненским</a:t>
            </a:r>
            <a:r>
              <a:rPr lang="ru-RU" sz="2000" dirty="0" smtClean="0"/>
              <a:t>, на западе и юго-западе – с Орловским и на северо-западе – с </a:t>
            </a:r>
            <a:r>
              <a:rPr lang="ru-RU" sz="2000" dirty="0" err="1" smtClean="0"/>
              <a:t>Мартыновским</a:t>
            </a:r>
            <a:r>
              <a:rPr lang="ru-RU" sz="2000" dirty="0" smtClean="0"/>
              <a:t> районами.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395519" y="467078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Молодежь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42844" y="613617"/>
            <a:ext cx="4429156" cy="2993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endParaRPr lang="ru-RU" b="1" dirty="0" smtClean="0"/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550" b="1" dirty="0"/>
              <a:t>	</a:t>
            </a:r>
            <a:r>
              <a:rPr lang="ru-RU" sz="1550" b="1" dirty="0" smtClean="0"/>
              <a:t>Цели</a:t>
            </a:r>
            <a:r>
              <a:rPr lang="ru-RU" sz="1550" b="1" dirty="0" smtClean="0"/>
              <a:t>:</a:t>
            </a:r>
          </a:p>
          <a:p>
            <a:pPr lvl="0"/>
            <a:r>
              <a:rPr lang="ru-RU" sz="1550" b="1" dirty="0" smtClean="0"/>
              <a:t>	</a:t>
            </a:r>
            <a:r>
              <a:rPr lang="ru-RU" sz="1550" dirty="0" smtClean="0"/>
              <a:t> Увеличение количества молодежи, вовлеченной в социальную практику:</a:t>
            </a:r>
          </a:p>
          <a:p>
            <a:pPr lvl="0"/>
            <a:r>
              <a:rPr lang="ru-RU" sz="1550" dirty="0" smtClean="0"/>
              <a:t>2017 год – </a:t>
            </a:r>
            <a:r>
              <a:rPr lang="ru-RU" sz="1550" b="1" dirty="0" smtClean="0"/>
              <a:t>1000 человек;</a:t>
            </a:r>
            <a:endParaRPr lang="ru-RU" sz="1550" dirty="0" smtClean="0"/>
          </a:p>
          <a:p>
            <a:pPr lvl="0"/>
            <a:r>
              <a:rPr lang="ru-RU" sz="1550" dirty="0" smtClean="0"/>
              <a:t>2024 год – </a:t>
            </a:r>
            <a:r>
              <a:rPr lang="ru-RU" sz="1550" b="1" dirty="0" smtClean="0"/>
              <a:t>1500 человек;</a:t>
            </a:r>
            <a:endParaRPr lang="ru-RU" sz="1550" dirty="0" smtClean="0"/>
          </a:p>
          <a:p>
            <a:pPr lvl="0"/>
            <a:r>
              <a:rPr lang="ru-RU" sz="1550" dirty="0" smtClean="0"/>
              <a:t>2030 год – </a:t>
            </a:r>
            <a:r>
              <a:rPr lang="ru-RU" sz="1550" b="1" dirty="0" smtClean="0"/>
              <a:t>2100  человек.</a:t>
            </a:r>
          </a:p>
          <a:p>
            <a:r>
              <a:rPr lang="ru-RU" sz="1550" dirty="0" smtClean="0"/>
              <a:t>	Создание системы мотивационных условий для вовлечения потенциала молодежи в деятельность по повышению конкурентоспособности </a:t>
            </a:r>
            <a:r>
              <a:rPr lang="ru-RU" sz="1550" dirty="0" err="1" smtClean="0"/>
              <a:t>Зимовниковского</a:t>
            </a:r>
            <a:r>
              <a:rPr lang="ru-RU" sz="1550" dirty="0" smtClean="0"/>
              <a:t> района</a:t>
            </a:r>
            <a:r>
              <a:rPr lang="ru-RU" sz="1550" dirty="0" smtClean="0"/>
              <a:t>.</a:t>
            </a:r>
            <a:endParaRPr lang="ru-RU" sz="1550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105" y="5405822"/>
            <a:ext cx="2018077" cy="1348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33" y="5106091"/>
            <a:ext cx="2054823" cy="13693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6" y="5310110"/>
            <a:ext cx="2114972" cy="140943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479182" y="781500"/>
            <a:ext cx="45720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20000"/>
              </a:lnSpc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Приоритетные задачи и мероприятия</a:t>
            </a:r>
            <a:r>
              <a:rPr lang="ru-RU" sz="105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450215" algn="ctr">
              <a:lnSpc>
                <a:spcPct val="120000"/>
              </a:lnSpc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274320" algn="l"/>
                <a:tab pos="900430" algn="l"/>
              </a:tabLs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целостной системы поддержки инициативной и талантливой молодежи, обладающей лидерскими навыками.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274320" algn="l"/>
                <a:tab pos="900430" algn="l"/>
              </a:tabLs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Вовлечение молодежи в социальную практику и ее информирование о потенциальных возможностях собственного развития, содействие формированию правовых, культурных и нравственных ценностей, интеграция молодых людей, оказавшихся в трудной жизненной ситуации, в жизнь общества, формирование системы ценностей здорового образа жизни.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274320" algn="l"/>
                <a:tab pos="900430" algn="l"/>
              </a:tabLs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у молодежи российской идентичности (россияне) и профилактика асоциального поведения, этнического и религиозно-политического экстремизма в молодежной среде, гражданское образование и патриотическое воспитание молодежи.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274320" algn="l"/>
                <a:tab pos="900430" algn="l"/>
              </a:tabLs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использовать возможности удаленной регистрации молодежи посредством сети Интернет для </a:t>
            </a:r>
            <a:r>
              <a:rPr lang="ru-RU" sz="11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участия в региональных и федеральных мероприятиях, возможности проведения в качестве центра зональных мероприятий, объединяющих восточную территорию Ростовской области.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163" y="5106091"/>
            <a:ext cx="2051720" cy="13672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3710478"/>
            <a:ext cx="2044369" cy="13655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431" y="3415018"/>
            <a:ext cx="2219714" cy="147923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794" y="428604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Безопасность общества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785795"/>
            <a:ext cx="857256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Цели:</a:t>
            </a:r>
          </a:p>
          <a:p>
            <a:pPr lvl="0"/>
            <a:r>
              <a:rPr lang="ru-RU" b="1" dirty="0" smtClean="0"/>
              <a:t>	</a:t>
            </a:r>
            <a:r>
              <a:rPr lang="ru-RU" dirty="0" smtClean="0"/>
              <a:t>Снижение уровня преступности в регионе</a:t>
            </a:r>
          </a:p>
          <a:p>
            <a:pPr lvl="0"/>
            <a:r>
              <a:rPr lang="ru-RU" dirty="0" smtClean="0"/>
              <a:t>2017 год – </a:t>
            </a:r>
            <a:r>
              <a:rPr lang="ru-RU" b="1" dirty="0" smtClean="0"/>
              <a:t>8,1%</a:t>
            </a:r>
            <a:r>
              <a:rPr lang="ru-RU" dirty="0" smtClean="0"/>
              <a:t> к 2016 году,</a:t>
            </a:r>
          </a:p>
          <a:p>
            <a:pPr lvl="0"/>
            <a:r>
              <a:rPr lang="ru-RU" dirty="0" smtClean="0"/>
              <a:t>2024 год – на 5</a:t>
            </a:r>
            <a:r>
              <a:rPr lang="ru-RU" b="1" dirty="0" smtClean="0"/>
              <a:t>,0</a:t>
            </a:r>
            <a:r>
              <a:rPr lang="ru-RU" dirty="0" smtClean="0"/>
              <a:t>% к 2017 году;</a:t>
            </a:r>
          </a:p>
          <a:p>
            <a:pPr lvl="0"/>
            <a:r>
              <a:rPr lang="ru-RU" dirty="0" smtClean="0"/>
              <a:t>2030 год – на </a:t>
            </a:r>
            <a:r>
              <a:rPr lang="ru-RU" b="1" dirty="0" smtClean="0"/>
              <a:t>10,0</a:t>
            </a:r>
            <a:r>
              <a:rPr lang="ru-RU" dirty="0" smtClean="0"/>
              <a:t>% к 2017 году.</a:t>
            </a:r>
          </a:p>
          <a:p>
            <a:pPr lvl="0"/>
            <a:r>
              <a:rPr lang="ru-RU" dirty="0" smtClean="0"/>
              <a:t>	Снижение количества населения, пострадавшего в чрезвычайных ситуациях.</a:t>
            </a:r>
          </a:p>
          <a:p>
            <a:pPr lvl="0"/>
            <a:r>
              <a:rPr lang="ru-RU" dirty="0" smtClean="0"/>
              <a:t>	Уменьшение количества зарегистрированных преступлений, связанных с терроризмом и экстремизмом.</a:t>
            </a:r>
          </a:p>
          <a:p>
            <a:pPr lvl="0"/>
            <a:r>
              <a:rPr lang="ru-RU" dirty="0" smtClean="0"/>
              <a:t>	Повышение уровня безопасности жизнедеятельности населения.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lang="ru-RU" b="1" dirty="0" smtClean="0"/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lang="ru-RU" b="1" dirty="0" smtClean="0"/>
          </a:p>
          <a:p>
            <a:r>
              <a:rPr lang="ru-RU" b="1" dirty="0" smtClean="0"/>
              <a:t>	</a:t>
            </a:r>
          </a:p>
          <a:p>
            <a:r>
              <a:rPr lang="ru-RU" b="1" dirty="0" smtClean="0"/>
              <a:t>	</a:t>
            </a:r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2" name="Picture 4" descr="http://www.gorod-elista.ru/images/stories/PU/2018/iyle/net-narkotik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4071942"/>
            <a:ext cx="2160119" cy="2273524"/>
          </a:xfrm>
          <a:prstGeom prst="rect">
            <a:avLst/>
          </a:prstGeom>
          <a:noFill/>
        </p:spPr>
      </p:pic>
      <p:pic>
        <p:nvPicPr>
          <p:cNvPr id="32774" name="Picture 6" descr="http://ufa-news.net/img/20171231/76f9dd2c3ae5931589c374e8dc1c55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2124" y="4071942"/>
            <a:ext cx="2191875" cy="2191876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084" y="3695338"/>
            <a:ext cx="3059832" cy="203909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75656" y="89987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Транспорт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498" y="4714884"/>
            <a:ext cx="2432585" cy="18244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318" y="568151"/>
            <a:ext cx="2459765" cy="18448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318" y="2613030"/>
            <a:ext cx="2415400" cy="18115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10929" y="820663"/>
            <a:ext cx="6327109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just">
              <a:tabLst>
                <a:tab pos="270510" algn="l"/>
              </a:tabLst>
            </a:pPr>
            <a:r>
              <a:rPr lang="ru-RU" sz="1300" dirty="0" smtClean="0"/>
              <a:t>Снижение </a:t>
            </a:r>
            <a:r>
              <a:rPr lang="ru-RU" sz="1300" dirty="0"/>
              <a:t>доли автомобильных дорог муниципального значения, работающих в режиме перегрузки (до 3,0% в 2024 году и до 5,0% в 2030 год):</a:t>
            </a:r>
          </a:p>
          <a:p>
            <a:pPr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реконструкция автомобильных дорог муниципального значения;</a:t>
            </a:r>
          </a:p>
          <a:p>
            <a:pPr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реконструкция аварийных мостовых сооружений.</a:t>
            </a:r>
          </a:p>
          <a:p>
            <a:pPr lvl="0" algn="just">
              <a:tabLst>
                <a:tab pos="270510" algn="l"/>
              </a:tabLst>
            </a:pPr>
            <a:r>
              <a:rPr lang="ru-RU" sz="1300" dirty="0" smtClean="0"/>
              <a:t>	Увеличение </a:t>
            </a:r>
            <a:r>
              <a:rPr lang="ru-RU" sz="1300" dirty="0"/>
              <a:t>доли автомобильных дорог общего пользования межпоселковая и </a:t>
            </a:r>
            <a:r>
              <a:rPr lang="ru-RU" sz="1300" dirty="0" err="1"/>
              <a:t>внутрипоселкового</a:t>
            </a:r>
            <a:r>
              <a:rPr lang="ru-RU" sz="1300" dirty="0"/>
              <a:t> значения, соответствующих нормативным требованиям к транспортно-эксплуатационным показателям (до 70,0% в 2024 году и до 80,0% в 2030 году):</a:t>
            </a:r>
          </a:p>
          <a:p>
            <a:pPr lvl="0"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строительство автомобильных дорог с твердым покрытием на подъездах к сельским населенным пунктам, не имеющим круглогодичной связи с автомобильными дорогами общего пользования;</a:t>
            </a:r>
          </a:p>
          <a:p>
            <a:pPr lvl="0"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строительство </a:t>
            </a:r>
            <a:r>
              <a:rPr lang="ru-RU" sz="1300" dirty="0" err="1"/>
              <a:t>внутрипоселковых</a:t>
            </a:r>
            <a:r>
              <a:rPr lang="ru-RU" sz="1300" dirty="0"/>
              <a:t> автомобильных дорог с твердым покрытием по улицам и </a:t>
            </a:r>
            <a:r>
              <a:rPr lang="ru-RU" sz="1300" dirty="0"/>
              <a:t>переулкам.</a:t>
            </a:r>
          </a:p>
          <a:p>
            <a:pPr lvl="0" algn="just"/>
            <a:r>
              <a:rPr lang="ru-RU" sz="1300" dirty="0">
                <a:cs typeface="Times New Roman" panose="02020603050405020304" pitchFamily="18" charset="0"/>
              </a:rPr>
              <a:t>	</a:t>
            </a:r>
            <a:r>
              <a:rPr lang="ru-RU" sz="1300" dirty="0" smtClean="0"/>
              <a:t>Снижение </a:t>
            </a:r>
            <a:r>
              <a:rPr lang="ru-RU" sz="1300" dirty="0"/>
              <a:t>количества мест концентрации ДТП (аварийно-опасных участков) на дорожной сети в два раза к уровню 2017 года;</a:t>
            </a:r>
          </a:p>
          <a:p>
            <a:pPr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установка элементов обустройства автомобильных дорог.</a:t>
            </a:r>
          </a:p>
          <a:p>
            <a:pPr marL="450215" algn="just">
              <a:tabLst>
                <a:tab pos="270510" algn="l"/>
              </a:tabLst>
            </a:pPr>
            <a:r>
              <a:rPr lang="ru-RU" sz="1300" dirty="0"/>
              <a:t> </a:t>
            </a:r>
            <a:r>
              <a:rPr lang="ru-RU" sz="1300" dirty="0" smtClean="0"/>
              <a:t>Снижение с</a:t>
            </a:r>
            <a:r>
              <a:rPr lang="ru-RU" sz="1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мертности в</a:t>
            </a: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результате дорожно-транспортных происшествий:</a:t>
            </a:r>
          </a:p>
          <a:p>
            <a:pPr lvl="0"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2017 год – 6,3 на 100 тыс. населения</a:t>
            </a:r>
          </a:p>
          <a:p>
            <a:pPr lvl="0"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2024 год – 4,0 на 100 тыс. населения</a:t>
            </a:r>
          </a:p>
          <a:p>
            <a:pPr lvl="0"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2030 год – стремление к нулевому уровню смертности.</a:t>
            </a:r>
          </a:p>
          <a:p>
            <a:pPr lvl="0" algn="just">
              <a:tabLst>
                <a:tab pos="270510" algn="l"/>
              </a:tabLst>
            </a:pPr>
            <a:r>
              <a:rPr lang="ru-RU" sz="1300" dirty="0" smtClean="0"/>
              <a:t>	Повышение </a:t>
            </a:r>
            <a:r>
              <a:rPr lang="ru-RU" sz="1300" dirty="0"/>
              <a:t>эффективности пригородных и межпоселковых перевозок автомобильным транспортом:</a:t>
            </a:r>
          </a:p>
          <a:p>
            <a:pPr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субсидирование части затрат на обновление состава пассажирских автобусов;</a:t>
            </a:r>
          </a:p>
          <a:p>
            <a:pPr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оптимизация схемы пригородного и межпоселкового транспортного обслуживания;</a:t>
            </a:r>
          </a:p>
          <a:p>
            <a:pPr indent="-342900" algn="just">
              <a:buFont typeface="Vrinda" panose="020B0502040204020203" pitchFamily="34" charset="0"/>
              <a:buChar char="-"/>
              <a:tabLst>
                <a:tab pos="270510" algn="l"/>
              </a:tabLst>
            </a:pPr>
            <a:r>
              <a:rPr lang="ru-RU" sz="1300" dirty="0"/>
              <a:t>внедрение автоматизированной транспортной платежной системы учета и безналичной оплаты проезда.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45358" y="382079"/>
            <a:ext cx="28699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Приоритетные задачи и мероприятия:</a:t>
            </a:r>
            <a:endParaRPr lang="ru-RU" sz="1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1117" y="437785"/>
            <a:ext cx="49474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Инженерно-энергетическая инфраструктура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1030357"/>
            <a:ext cx="5150376" cy="279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b="1" dirty="0" smtClean="0"/>
              <a:t>	</a:t>
            </a:r>
            <a:r>
              <a:rPr lang="ru-RU" sz="1550" b="1" dirty="0" smtClean="0"/>
              <a:t>Цели: </a:t>
            </a:r>
          </a:p>
          <a:p>
            <a:pPr lvl="0"/>
            <a:r>
              <a:rPr lang="ru-RU" sz="1550" b="1" dirty="0" smtClean="0"/>
              <a:t>	</a:t>
            </a:r>
            <a:r>
              <a:rPr lang="ru-RU" sz="1550" dirty="0" smtClean="0"/>
              <a:t>Повышение уровня газификации региона:</a:t>
            </a:r>
          </a:p>
          <a:p>
            <a:pPr lvl="0"/>
            <a:r>
              <a:rPr lang="ru-RU" sz="1550" dirty="0" smtClean="0"/>
              <a:t>2017 год – </a:t>
            </a:r>
            <a:r>
              <a:rPr lang="ru-RU" sz="1550" b="1" dirty="0" smtClean="0"/>
              <a:t>64,1</a:t>
            </a:r>
            <a:r>
              <a:rPr lang="ru-RU" sz="1550" dirty="0" smtClean="0"/>
              <a:t>%;</a:t>
            </a:r>
          </a:p>
          <a:p>
            <a:pPr lvl="0"/>
            <a:r>
              <a:rPr lang="ru-RU" sz="1550" dirty="0" smtClean="0"/>
              <a:t>2024 год – </a:t>
            </a:r>
            <a:r>
              <a:rPr lang="ru-RU" sz="1550" b="1" dirty="0" smtClean="0"/>
              <a:t>68,77%;</a:t>
            </a:r>
            <a:endParaRPr lang="ru-RU" sz="1550" dirty="0" smtClean="0"/>
          </a:p>
          <a:p>
            <a:pPr lvl="0"/>
            <a:r>
              <a:rPr lang="ru-RU" sz="1550" dirty="0" smtClean="0"/>
              <a:t>2030 год – </a:t>
            </a:r>
            <a:r>
              <a:rPr lang="ru-RU" sz="1550" b="1" dirty="0" smtClean="0"/>
              <a:t>69,25%.</a:t>
            </a:r>
            <a:endParaRPr lang="ru-RU" sz="1550" dirty="0" smtClean="0"/>
          </a:p>
          <a:p>
            <a:pPr lvl="0"/>
            <a:r>
              <a:rPr lang="ru-RU" sz="1550" dirty="0" smtClean="0"/>
              <a:t>Обеспечение перспективной потребности в электроэнергии:</a:t>
            </a:r>
          </a:p>
          <a:p>
            <a:pPr lvl="0"/>
            <a:r>
              <a:rPr lang="ru-RU" sz="1550" dirty="0" smtClean="0"/>
              <a:t>2016 год – </a:t>
            </a:r>
            <a:r>
              <a:rPr lang="ru-RU" sz="1550" b="1" dirty="0" smtClean="0"/>
              <a:t>42,5</a:t>
            </a:r>
            <a:r>
              <a:rPr lang="ru-RU" sz="1550" dirty="0" smtClean="0"/>
              <a:t> </a:t>
            </a:r>
            <a:r>
              <a:rPr lang="ru-RU" sz="1550" dirty="0" err="1" smtClean="0"/>
              <a:t>млн</a:t>
            </a:r>
            <a:r>
              <a:rPr lang="ru-RU" sz="1550" dirty="0" smtClean="0"/>
              <a:t> кВт*ч;</a:t>
            </a:r>
          </a:p>
          <a:p>
            <a:pPr lvl="0"/>
            <a:r>
              <a:rPr lang="ru-RU" sz="1550" dirty="0" smtClean="0"/>
              <a:t>2024 год – </a:t>
            </a:r>
            <a:r>
              <a:rPr lang="ru-RU" sz="1550" b="1" dirty="0" smtClean="0"/>
              <a:t>49,74</a:t>
            </a:r>
            <a:r>
              <a:rPr lang="ru-RU" sz="1550" dirty="0" smtClean="0"/>
              <a:t> </a:t>
            </a:r>
            <a:r>
              <a:rPr lang="ru-RU" sz="1550" dirty="0" err="1" smtClean="0"/>
              <a:t>млн</a:t>
            </a:r>
            <a:r>
              <a:rPr lang="ru-RU" sz="1550" dirty="0" smtClean="0"/>
              <a:t> кВт*ч;</a:t>
            </a:r>
          </a:p>
          <a:p>
            <a:pPr lvl="0"/>
            <a:r>
              <a:rPr lang="ru-RU" sz="1550" dirty="0" smtClean="0"/>
              <a:t>2030 год – </a:t>
            </a:r>
            <a:r>
              <a:rPr lang="ru-RU" sz="1550" b="1" dirty="0" smtClean="0"/>
              <a:t>55,25</a:t>
            </a:r>
            <a:r>
              <a:rPr lang="ru-RU" sz="1550" dirty="0" smtClean="0"/>
              <a:t> </a:t>
            </a:r>
            <a:r>
              <a:rPr lang="ru-RU" sz="1550" dirty="0" err="1" smtClean="0"/>
              <a:t>млн</a:t>
            </a:r>
            <a:r>
              <a:rPr lang="ru-RU" sz="1550" dirty="0" smtClean="0"/>
              <a:t> кВт*ч.</a:t>
            </a:r>
          </a:p>
          <a:p>
            <a:pPr lvl="0"/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-44612" y="3501361"/>
            <a:ext cx="5624724" cy="156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sz="15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Приоритетные задачи и мероприятия:</a:t>
            </a:r>
            <a:endParaRPr lang="ru-RU" sz="155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sz="15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доступности природного газа и электроэнергии для населения и организаций на всей территории </a:t>
            </a:r>
            <a:r>
              <a:rPr kumimoji="0" lang="ru-RU" sz="15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Зимовниковского</a:t>
            </a:r>
            <a:r>
              <a:rPr kumimoji="0" lang="ru-RU" sz="15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района.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sz="15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29" y="4597013"/>
            <a:ext cx="3094332" cy="20604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83" y="4688093"/>
            <a:ext cx="2684651" cy="2013488"/>
          </a:xfrm>
          <a:prstGeom prst="rect">
            <a:avLst/>
          </a:prstGeom>
        </p:spPr>
      </p:pic>
      <p:pic>
        <p:nvPicPr>
          <p:cNvPr id="3074" name="Picture 2" descr="https://adm.astrobl.ru/sites/adm.astrobl.ru/files/485637b2aa193119f7e82889934c77b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239" y="4854690"/>
            <a:ext cx="2019048" cy="149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0747982"/>
              </p:ext>
            </p:extLst>
          </p:nvPr>
        </p:nvGraphicFramePr>
        <p:xfrm>
          <a:off x="5580112" y="528166"/>
          <a:ext cx="3396222" cy="1619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493667"/>
              </p:ext>
            </p:extLst>
          </p:nvPr>
        </p:nvGraphicFramePr>
        <p:xfrm>
          <a:off x="5364088" y="2134118"/>
          <a:ext cx="3702579" cy="188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428604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Экология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714357"/>
            <a:ext cx="45005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/>
              <a:t>	</a:t>
            </a:r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1142984"/>
            <a:ext cx="7572396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08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		Приоритетные задачи и мероприятия:</a:t>
            </a:r>
          </a:p>
          <a:p>
            <a:pPr marR="0" lvl="0" indent="4508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Проведение расчисток водных объектов с целью их оздоровления и предотвращения негативного воздействия вод:</a:t>
            </a:r>
          </a:p>
          <a:p>
            <a:pPr marR="0" lvl="0" indent="4508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мероприятия по расчистке водных объектов с целью их оздоровления и предотвращения негативного воздействия вод;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развитие системы мониторинга водных объектов.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2. Сокращение несанкционированных сбросов и сбросов с превышением норматива допустимого воздействия на водные объекты:</a:t>
            </a:r>
          </a:p>
          <a:p>
            <a:pPr marL="0" lvl="1"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проведение надзорных мероприятий в области охраны и использования водных объектов, подлежащих региональному государственному экологическому надзору;</a:t>
            </a:r>
          </a:p>
          <a:p>
            <a:pPr marL="0" lvl="1"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оформление правоустанавливающих документов на водопользование;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строительство и реконструкция очистных сооружений.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3. Проведение капитального ремонта гидротехнических сооружений: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капитальный ремонт гидротехнических сооружений, расположенных на водных объектах в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Зимовниковском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районе Ростовской области.</a:t>
            </a:r>
          </a:p>
          <a:p>
            <a:pPr lvl="1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4. Обеспечение устойчивой охраны лесов от пожаров:</a:t>
            </a:r>
          </a:p>
          <a:p>
            <a:pPr lvl="1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мониторинг пожарной опасности в лесах;</a:t>
            </a:r>
          </a:p>
          <a:p>
            <a:pPr marL="0" lvl="1"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проведение агротехнических уходов за созданными лесными культурами.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5. Предотвращение незаконных рубок лесных насаждений.</a:t>
            </a:r>
          </a:p>
          <a:p>
            <a:pPr marL="0" lvl="1"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увеличение кратности патрулирования территории лесов;</a:t>
            </a:r>
          </a:p>
          <a:p>
            <a:pPr marL="0" lvl="1"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увеличение доли площади особо охраняемых природных территорий в общей площади;</a:t>
            </a:r>
          </a:p>
          <a:p>
            <a:pPr marL="0" lvl="1"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69875" algn="l"/>
              </a:tabLst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создание условий для сохранения и воспроизводства объектов животного мира.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kumimoji="0" lang="ru-RU" sz="15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3" name="Picture 3" descr="https://1095372.ssl.1c-bitrix-cdn.ru/upload/medialibrary/946/94652ca226669e22db93b7c1f56c5454.png?152664097218696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500570"/>
            <a:ext cx="1857388" cy="1160868"/>
          </a:xfrm>
          <a:prstGeom prst="rect">
            <a:avLst/>
          </a:prstGeom>
          <a:noFill/>
        </p:spPr>
      </p:pic>
      <p:pic>
        <p:nvPicPr>
          <p:cNvPr id="40965" name="Picture 5" descr="http://xn----8sbekcauqhqbmbe4b9e.xn--p1ai/tinybrowser/2018/photo/kartinki/razvedenie-kostorv-zapresche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29" y="5857892"/>
            <a:ext cx="1925373" cy="714380"/>
          </a:xfrm>
          <a:prstGeom prst="rect">
            <a:avLst/>
          </a:prstGeom>
          <a:noFill/>
        </p:spPr>
      </p:pic>
      <p:pic>
        <p:nvPicPr>
          <p:cNvPr id="40967" name="Picture 7" descr="http://mmg-wt.narod.ru/prudi.files/ustanovka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3071810"/>
            <a:ext cx="1500198" cy="1123995"/>
          </a:xfrm>
          <a:prstGeom prst="rect">
            <a:avLst/>
          </a:prstGeom>
          <a:noFill/>
        </p:spPr>
      </p:pic>
      <p:pic>
        <p:nvPicPr>
          <p:cNvPr id="40969" name="Picture 9" descr="https://tverweek.com/wp-content/uploads/2015/07/Ochistka-Lazur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1714488"/>
            <a:ext cx="1503830" cy="1000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571480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Политика в сфере муниципального управления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878" y="4572008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714357"/>
            <a:ext cx="45005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/>
              <a:t>	</a:t>
            </a:r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 descr="DSC023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86" name="Picture 2" descr="http://www.mo-stkupavna.ru/assets/cache/images/2017/06/gosuslugi-4-800x-c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142984"/>
            <a:ext cx="2643206" cy="1595836"/>
          </a:xfrm>
          <a:prstGeom prst="rect">
            <a:avLst/>
          </a:prstGeom>
          <a:noFill/>
        </p:spPr>
      </p:pic>
      <p:pic>
        <p:nvPicPr>
          <p:cNvPr id="41988" name="Picture 4" descr="http://zimovniki.mfc61.ru/data/mediadb/498f/0000/0277/27775/603x406_in_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643050"/>
            <a:ext cx="2619393" cy="1571636"/>
          </a:xfrm>
          <a:prstGeom prst="rect">
            <a:avLst/>
          </a:prstGeom>
          <a:noFill/>
        </p:spPr>
      </p:pic>
      <p:pic>
        <p:nvPicPr>
          <p:cNvPr id="41990" name="Picture 6" descr="http://zimovniki.mfc61.ru/data/mediadb/498f/0000/0052/5286/603x406_in__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643050"/>
            <a:ext cx="2143140" cy="1426528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4143372" y="3571876"/>
            <a:ext cx="5000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Финансовая и бюджетная политика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3920006" y="4643446"/>
            <a:ext cx="522399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Приоритетной целью бюджетной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политики является: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сбалансированность бюджета;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устойчивость бюджетной системы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93" name="Picture 9" descr="http://belebey-budjet.ru/wp-content/uploads/2017/05/Sbalansirovannyj-byudzhet-1024x56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1" y="3357562"/>
            <a:ext cx="3856899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62451" y="857232"/>
            <a:ext cx="78815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</a:t>
            </a:r>
            <a:r>
              <a:rPr lang="ru-RU" sz="2400" b="1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в 2011-2017 гг.</a:t>
            </a:r>
            <a:endParaRPr lang="ru-RU" sz="2400" dirty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1285860"/>
            <a:ext cx="5786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r>
              <a:rPr lang="ru-RU" sz="2000" dirty="0" smtClean="0"/>
              <a:t>	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899455"/>
              </p:ext>
            </p:extLst>
          </p:nvPr>
        </p:nvGraphicFramePr>
        <p:xfrm>
          <a:off x="1571604" y="1857364"/>
          <a:ext cx="6929489" cy="4494919"/>
        </p:xfrm>
        <a:graphic>
          <a:graphicData uri="http://schemas.openxmlformats.org/drawingml/2006/table">
            <a:tbl>
              <a:tblPr/>
              <a:tblGrid>
                <a:gridCol w="1670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1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13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13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13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13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04572">
                <a:tc>
                  <a:txBody>
                    <a:bodyPr/>
                    <a:lstStyle/>
                    <a:p>
                      <a:endParaRPr lang="ru-RU" sz="1000">
                        <a:latin typeface="Calibri"/>
                        <a:ea typeface="Calibri"/>
                      </a:endParaRPr>
                    </a:p>
                  </a:txBody>
                  <a:tcPr marL="59377" marR="5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2011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2012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2013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2014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2015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2016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2017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572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</a:rPr>
                        <a:t>Численность постоянного населения на 1 января (тыс. человек</a:t>
                      </a:r>
                      <a:r>
                        <a:rPr lang="ru-RU" sz="1200" i="1" dirty="0" smtClean="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Зимовниковский район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37,1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36,9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36,8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36,7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36,8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36,7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36,4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5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Доля ЗР в РО, %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0,87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0,87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0,86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0,86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0,87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0,87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0,86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5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Место ЗР в РО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28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29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28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27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27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27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27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765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>
                          <a:latin typeface="Times New Roman"/>
                          <a:ea typeface="Times New Roman"/>
                        </a:rPr>
                        <a:t>Объем инвестиций в основной капитал (в фактически </a:t>
                      </a:r>
                      <a:r>
                        <a:rPr lang="ru-RU" sz="1200" i="1" dirty="0" smtClean="0">
                          <a:latin typeface="Times New Roman"/>
                          <a:ea typeface="Times New Roman"/>
                        </a:rPr>
                        <a:t>действовавших </a:t>
                      </a:r>
                      <a:r>
                        <a:rPr lang="ru-RU" sz="1200" i="1" dirty="0">
                          <a:latin typeface="Times New Roman"/>
                          <a:ea typeface="Times New Roman"/>
                        </a:rPr>
                        <a:t>ценах; </a:t>
                      </a:r>
                      <a:r>
                        <a:rPr lang="ru-RU" sz="1200" i="1" dirty="0" err="1">
                          <a:latin typeface="Times New Roman"/>
                          <a:ea typeface="Times New Roman"/>
                        </a:rPr>
                        <a:t>млрд</a:t>
                      </a:r>
                      <a:r>
                        <a:rPr lang="ru-RU" sz="1200" i="1" dirty="0">
                          <a:latin typeface="Times New Roman"/>
                          <a:ea typeface="Times New Roman"/>
                        </a:rPr>
                        <a:t> рублей)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Зимовниковский район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1,11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0,78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0,57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0,53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0,91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2,98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2,75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45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Доля ЗР в РО, %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1,0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0,86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45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Место ЗР в РО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24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31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35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40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32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15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15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4572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>
                          <a:latin typeface="Calibri"/>
                          <a:ea typeface="Calibri"/>
                        </a:rPr>
                        <a:t>Ожидаемая продолжительность жизни при рождении (число лет</a:t>
                      </a:r>
                      <a:r>
                        <a:rPr lang="ru-RU" sz="1200" i="1" dirty="0" smtClean="0">
                          <a:latin typeface="Calibri"/>
                          <a:ea typeface="Calibri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9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Зимовниковский район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71,0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71,0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72,0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74,0 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9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Ростовская область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70,3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71,0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71,4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71,3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71,9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72,2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</a:rPr>
                        <a:t>73,0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9145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>
                          <a:latin typeface="Times New Roman"/>
                          <a:ea typeface="Times New Roman"/>
                        </a:rPr>
                        <a:t>Среднемесячная номинальная заработная плата на одного работника (рублей)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09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Зимовниковский район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12929,3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14162,6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16447,6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18335,1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19491,7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21676,1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23392,9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45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Место ЗР в РО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42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41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38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34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31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59377" marR="593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62451" y="500042"/>
            <a:ext cx="78815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Стратегические ресурсы развития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1285860"/>
            <a:ext cx="5786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r>
              <a:rPr lang="ru-RU" sz="2000" dirty="0" smtClean="0"/>
              <a:t>	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071670" y="1000108"/>
            <a:ext cx="607223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1857364"/>
            <a:ext cx="2857584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Территория расположена в западной части Атлантико-континентальной степной области умеренного пояса. Район характеризуется недостаточным увлажнением, жарким и сухим летом и сравнительно теплой зимой.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2071670" y="1071546"/>
            <a:ext cx="71438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4643438" y="1071546"/>
            <a:ext cx="71438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428992" y="1857364"/>
            <a:ext cx="278608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Численность населения в трудоспособном возрасте за 2017 год составила 19,43 тыс.чел.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715140" y="1785926"/>
            <a:ext cx="235745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Инженерно-энергетическая база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929322" y="2928934"/>
            <a:ext cx="285752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Транспортная инфраструктура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>
            <a:off x="6429388" y="1071546"/>
            <a:ext cx="71438" cy="1785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3214678" y="1071546"/>
            <a:ext cx="71438" cy="25003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14282" y="3643314"/>
            <a:ext cx="8786874" cy="32146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Социальная инфраструктура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Зимовниковском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систему здравоохранения составляет Муниципальное бюджетное учреждение здравоохранения «Центральная районная больница» (140 коек круглосуточного пребывания и 75 коек дневного стационара), 3 врачебные амбулатории и 14 фельдшерско-акушерский пунктов.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В образовательный комплекс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 входит 32 объекта образования, в том числе: 15 образовательных организаций, 15  дошкольных организаций, 2 дополнительные организации.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Культурные традиции района нашли свое отражение в развитой сети учреждений культуры, которая включает районный дворец культуры, 3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культурно-досуговых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центра, 1 передвижной многофункциональный культурный центр, 1 социально-культурный центр, 1 национально-культурный центр, 12 сельских домов культуры, 5 сельских клубов, 1 библиотека, в структуре которой 18 территориально-обособленных отделов, 1 районный краеведческий музей.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 Сфера социальной защиты населения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 представлена муниципальным бюджетным учреждением «Центр социального обслуживания граждан пожилого возраста и инвалидов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района», осуществляющим стационарное и надомное обслуживание. 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трелка вниз 37"/>
          <p:cNvSpPr/>
          <p:nvPr/>
        </p:nvSpPr>
        <p:spPr>
          <a:xfrm>
            <a:off x="8072462" y="1000108"/>
            <a:ext cx="71438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629" y="92026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43240" y="1285860"/>
            <a:ext cx="5786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r>
              <a:rPr lang="ru-RU" sz="2000" dirty="0" smtClean="0"/>
              <a:t>	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1000108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Миссия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893339" y="892951"/>
            <a:ext cx="71438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57686" y="78579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 smtClean="0"/>
              <a:t>Обеспечение социального благополучия жителей  </a:t>
            </a:r>
            <a:r>
              <a:rPr lang="ru-RU" sz="2400" dirty="0" err="1" smtClean="0"/>
              <a:t>Зимовниковского</a:t>
            </a:r>
            <a:r>
              <a:rPr lang="ru-RU" sz="2400" dirty="0" smtClean="0"/>
              <a:t> района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2786058"/>
            <a:ext cx="171451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Цели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 rot="3425041">
            <a:off x="2525013" y="2703473"/>
            <a:ext cx="71438" cy="11189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3714752"/>
            <a:ext cx="4286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dirty="0" smtClean="0"/>
              <a:t>   Предоставление населению качественных социальных услуг;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dirty="0" smtClean="0"/>
              <a:t>  Обеспечение конкурентоспособности социальной сферы в борьбе за человеческий капитал;</a:t>
            </a:r>
          </a:p>
          <a:p>
            <a:pPr indent="4508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dirty="0" smtClean="0"/>
              <a:t>  Обеспечение экономики качественными трудовыми ресурсами.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429124" y="3786190"/>
            <a:ext cx="4500594" cy="210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085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dirty="0" smtClean="0"/>
              <a:t>Обеспечение социального благополучия населения (человека);</a:t>
            </a:r>
          </a:p>
          <a:p>
            <a:pPr marR="0" lvl="0" indent="45085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dirty="0" smtClean="0"/>
              <a:t>Повышение конкурентоспособности </a:t>
            </a:r>
            <a:r>
              <a:rPr lang="ru-RU" dirty="0" err="1" smtClean="0"/>
              <a:t>Зимовниковского</a:t>
            </a:r>
            <a:r>
              <a:rPr lang="ru-RU" dirty="0" smtClean="0"/>
              <a:t> района во внешней среде;</a:t>
            </a:r>
          </a:p>
          <a:p>
            <a:pPr marR="0" lvl="0" indent="45085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dirty="0" smtClean="0"/>
              <a:t>Обеспечение реализации целей смежных политик.</a:t>
            </a:r>
          </a:p>
        </p:txBody>
      </p:sp>
      <p:sp>
        <p:nvSpPr>
          <p:cNvPr id="17" name="Стрелка вниз 16"/>
          <p:cNvSpPr/>
          <p:nvPr/>
        </p:nvSpPr>
        <p:spPr>
          <a:xfrm rot="17979508">
            <a:off x="5267785" y="2669590"/>
            <a:ext cx="71438" cy="11496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5847" y="550104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Агропромышленный комплекс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1357298"/>
            <a:ext cx="5072097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Цели:</a:t>
            </a:r>
          </a:p>
          <a:p>
            <a:pPr lvl="0"/>
            <a:r>
              <a:rPr lang="ru-RU" dirty="0" smtClean="0"/>
              <a:t>Рост объема производства  валовой продукции  сельского хозяйства:</a:t>
            </a:r>
          </a:p>
          <a:p>
            <a:pPr lvl="0"/>
            <a:r>
              <a:rPr lang="ru-RU" dirty="0" smtClean="0"/>
              <a:t>2017 год –   9055,8   млн. рублей</a:t>
            </a:r>
          </a:p>
          <a:p>
            <a:pPr lvl="0"/>
            <a:r>
              <a:rPr lang="ru-RU" dirty="0" smtClean="0"/>
              <a:t>2024 год – 13745,0млн. рублей (рост в 1,5 раз)</a:t>
            </a:r>
          </a:p>
          <a:p>
            <a:pPr lvl="0"/>
            <a:r>
              <a:rPr lang="ru-RU" dirty="0" smtClean="0"/>
              <a:t>2030 год – 21619,7  млн.рублей(рост в 2,39 раза).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Увеличение доли животноводства в структуре сельского хозяйства:</a:t>
            </a:r>
          </a:p>
          <a:p>
            <a:pPr lvl="0"/>
            <a:r>
              <a:rPr lang="ru-RU" dirty="0" smtClean="0"/>
              <a:t>2016 год – 30,8 %</a:t>
            </a:r>
          </a:p>
          <a:p>
            <a:pPr lvl="0"/>
            <a:r>
              <a:rPr lang="ru-RU" dirty="0" smtClean="0"/>
              <a:t>2024 год – до 32,7%</a:t>
            </a:r>
          </a:p>
          <a:p>
            <a:pPr lvl="0"/>
            <a:r>
              <a:rPr lang="ru-RU" dirty="0" smtClean="0"/>
              <a:t>2030 год – до 33,0%.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ru-RU" dirty="0" smtClean="0"/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9" name="Picture 11" descr="https://www.theneweconomy.com/wp-content/uploads/2015/04/AG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8310" y="4365104"/>
            <a:ext cx="2500298" cy="1875224"/>
          </a:xfrm>
          <a:prstGeom prst="rect">
            <a:avLst/>
          </a:prstGeom>
          <a:noFill/>
        </p:spPr>
      </p:pic>
      <p:pic>
        <p:nvPicPr>
          <p:cNvPr id="22543" name="Picture 15" descr="https://c.pxhere.com/photos/06/1b/sheep_lambs_suckle_animal_world_nature-1410978.jpg!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072074"/>
            <a:ext cx="2357454" cy="1571636"/>
          </a:xfrm>
          <a:prstGeom prst="rect">
            <a:avLst/>
          </a:prstGeom>
          <a:noFill/>
        </p:spPr>
      </p:pic>
      <p:pic>
        <p:nvPicPr>
          <p:cNvPr id="22545" name="Picture 17" descr="http://itd3.mycdn.me/image?id=865462602951&amp;t=20&amp;plc=WEB&amp;tkn=*o5hR8FmJEr_9qr3aGc0d73DOzG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071942"/>
            <a:ext cx="2286016" cy="1714512"/>
          </a:xfrm>
          <a:prstGeom prst="rect">
            <a:avLst/>
          </a:prstGeom>
          <a:noFill/>
        </p:spPr>
      </p:pic>
      <p:pic>
        <p:nvPicPr>
          <p:cNvPr id="22547" name="Picture 19" descr="https://c.pxhere.com/photos/26/aa/sunflower_yellow_field_sunflower_field_economic_plant_agriculture-566271.jpg!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19029" y="5114994"/>
            <a:ext cx="2363327" cy="1571612"/>
          </a:xfrm>
          <a:prstGeom prst="rect">
            <a:avLst/>
          </a:prstGeom>
          <a:noFill/>
        </p:spPr>
      </p:pic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0769693"/>
              </p:ext>
            </p:extLst>
          </p:nvPr>
        </p:nvGraphicFramePr>
        <p:xfrm>
          <a:off x="5371576" y="666926"/>
          <a:ext cx="3541317" cy="1850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7035515"/>
              </p:ext>
            </p:extLst>
          </p:nvPr>
        </p:nvGraphicFramePr>
        <p:xfrm>
          <a:off x="5322404" y="2463549"/>
          <a:ext cx="3643322" cy="1678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95383" y="419387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Промышленность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852738"/>
            <a:ext cx="5572163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	Рост совокупного объема отгруженных товаров собственного производства, выполненных работ и услуг собственными силами по виду экономической деятельности «Обрабатывающие производства»: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2017 год –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749,27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млн. рублей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1551,3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млн. рублей (рост в 2,0 раза)</a:t>
            </a: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2030 год –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1896,0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млн. рублей (рост в 2,5 раза).</a:t>
            </a:r>
          </a:p>
          <a:p>
            <a:pPr lvl="0"/>
            <a:endParaRPr lang="ru-RU" dirty="0" smtClean="0"/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0543" y="2988582"/>
            <a:ext cx="5354692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Основными отраслями специализации обрабатывающей промышленности района  за 2017 год являются: производство пищевых продуктов (19% от объема обрабатывающих производств), производство готовых металлических изделий (1,2%), производство электрического оборудования (69,5%), производство машин и оборудования (10%).</a:t>
            </a:r>
            <a:endParaRPr lang="ru-RU" sz="15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https://propozitsiya.com/sites/default/files/styles/580x/public/news/5fdc73f68e95.jpg?itok=lALpyy6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786322"/>
            <a:ext cx="2776506" cy="1857388"/>
          </a:xfrm>
          <a:prstGeom prst="rect">
            <a:avLst/>
          </a:prstGeom>
          <a:noFill/>
        </p:spPr>
      </p:pic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70" name="Picture 18" descr="https://karavangard.ru/upload/medialibrary/2e6/2e62d6ca53e88eb7d2ae4a0c3c94f9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4786322"/>
            <a:ext cx="2428892" cy="1617681"/>
          </a:xfrm>
          <a:prstGeom prst="rect">
            <a:avLst/>
          </a:prstGeom>
          <a:noFill/>
        </p:spPr>
      </p:pic>
      <p:pic>
        <p:nvPicPr>
          <p:cNvPr id="23572" name="Picture 20" descr="http://deserttime.ru/wa-data/public/shop/products/33/00/33/images/53/53.750x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4857760"/>
            <a:ext cx="2000264" cy="1333509"/>
          </a:xfrm>
          <a:prstGeom prst="rect">
            <a:avLst/>
          </a:prstGeom>
          <a:noFill/>
        </p:spPr>
      </p:pic>
      <p:pic>
        <p:nvPicPr>
          <p:cNvPr id="23568" name="Picture 16" descr="http://www.ingushetia.ru/photo/archives/g209f0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5380877"/>
            <a:ext cx="2214578" cy="1477123"/>
          </a:xfrm>
          <a:prstGeom prst="rect">
            <a:avLst/>
          </a:prstGeom>
          <a:noFill/>
        </p:spPr>
      </p:pic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3685616"/>
              </p:ext>
            </p:extLst>
          </p:nvPr>
        </p:nvGraphicFramePr>
        <p:xfrm>
          <a:off x="5429383" y="497019"/>
          <a:ext cx="3705484" cy="1697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799774"/>
              </p:ext>
            </p:extLst>
          </p:nvPr>
        </p:nvGraphicFramePr>
        <p:xfrm>
          <a:off x="5429383" y="2213951"/>
          <a:ext cx="3607113" cy="2007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527207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Строительный комплекс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07975" y="1052343"/>
            <a:ext cx="5078368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Увеличение ежегодных объемов жилищного строительства: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5,400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50" dirty="0" err="1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кв. м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2024 год – до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5,834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50" dirty="0" err="1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кв. м (рост на 100,2%)</a:t>
            </a: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2030 год – до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5,92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50" dirty="0" err="1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кв. м (рост на 100,3%).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	Развитие комплексной жилой застройки - увеличение доли земельных участков, предполагаемых к предоставлению под малоэтажное строительство, обеспеченных инженерной инфраструктурой: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2024 год – до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45,0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2030 год – до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50,0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%.</a:t>
            </a:r>
          </a:p>
          <a:p>
            <a:pPr lvl="0"/>
            <a:endParaRPr lang="ru-RU" dirty="0" smtClean="0"/>
          </a:p>
          <a:p>
            <a:endParaRPr lang="ru-RU" b="1" dirty="0" smtClean="0"/>
          </a:p>
          <a:p>
            <a:pPr lvl="0"/>
            <a:r>
              <a:rPr lang="ru-RU" dirty="0" smtClean="0"/>
              <a:t>	</a:t>
            </a:r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Темирсултано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522" y="4581128"/>
            <a:ext cx="2705816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Посемейнов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415" y="5055210"/>
            <a:ext cx="2253422" cy="1693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sXczfkhfTZ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5260242"/>
            <a:ext cx="2691092" cy="151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8539780"/>
              </p:ext>
            </p:extLst>
          </p:nvPr>
        </p:nvGraphicFramePr>
        <p:xfrm>
          <a:off x="5458144" y="631104"/>
          <a:ext cx="3714226" cy="1866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2821645"/>
              </p:ext>
            </p:extLst>
          </p:nvPr>
        </p:nvGraphicFramePr>
        <p:xfrm>
          <a:off x="5612203" y="2641497"/>
          <a:ext cx="3531797" cy="167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214710" cy="321762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0000"/>
                </a:solidFill>
              </a:rPr>
              <a:t>Зимовниковский</a:t>
            </a:r>
            <a:r>
              <a:rPr lang="ru-RU" sz="2400" i="1" dirty="0" smtClean="0">
                <a:solidFill>
                  <a:srgbClr val="FF0000"/>
                </a:solidFill>
              </a:rPr>
              <a:t> район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9322" y="142852"/>
            <a:ext cx="2112822" cy="4385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2030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Ð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785818" cy="10145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435521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Малый и средний бизнес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14884"/>
            <a:ext cx="8501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69386" y="828336"/>
            <a:ext cx="5572163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b="1" dirty="0" smtClean="0"/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Увеличение численности занятых в сфере малого </a:t>
            </a: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и среднего предпринимательства, включая индивидуальных предпринимателей:</a:t>
            </a: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2017 год – 3,226 тыс. человек;</a:t>
            </a: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2024 год – 3,647 тыс. человек (рост на 13%);</a:t>
            </a: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2030 год – 3,857 тыс. человек (рост на 20%).</a:t>
            </a:r>
          </a:p>
          <a:p>
            <a:pPr lvl="0"/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	Увеличение доли численности занятых на малых и средних предприятиях социально ориентированных видов экономической деятельности в общей численности занятых в сфере МСП (без учета индивидуальных предпринимателей):</a:t>
            </a: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2017 год –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 %</a:t>
            </a: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2024 год –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3,5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2030 год – </a:t>
            </a:r>
            <a:r>
              <a:rPr lang="ru-RU" sz="1550" b="1" dirty="0" smtClean="0">
                <a:latin typeface="Times New Roman" pitchFamily="18" charset="0"/>
                <a:cs typeface="Times New Roman" pitchFamily="18" charset="0"/>
              </a:rPr>
              <a:t>4,5 </a:t>
            </a:r>
            <a:r>
              <a:rPr lang="ru-RU" sz="1550" dirty="0" smtClean="0">
                <a:latin typeface="Times New Roman" pitchFamily="18" charset="0"/>
                <a:cs typeface="Times New Roman" pitchFamily="18" charset="0"/>
              </a:rPr>
              <a:t>%.</a:t>
            </a:r>
          </a:p>
          <a:p>
            <a:endParaRPr lang="ru-RU" dirty="0" smtClean="0"/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endParaRPr lang="ru-RU" dirty="0" smtClean="0"/>
          </a:p>
          <a:p>
            <a:endParaRPr lang="ru-RU" b="1" dirty="0" smtClean="0"/>
          </a:p>
          <a:p>
            <a:pPr lvl="0"/>
            <a:r>
              <a:rPr lang="ru-RU" dirty="0" smtClean="0"/>
              <a:t>	</a:t>
            </a:r>
          </a:p>
        </p:txBody>
      </p:sp>
      <p:sp>
        <p:nvSpPr>
          <p:cNvPr id="22537" name="AutoShape 9" descr="https://www.theneweconomy.com/wp-content/uploads/2015/04/AGC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AutoShape 6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4" name="AutoShape 12" descr="https://elevatorist.com/media/news/600-s/00/05/5764/496BD3E1-C837-4162-8916-1FCFABD1487F-128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7081017"/>
              </p:ext>
            </p:extLst>
          </p:nvPr>
        </p:nvGraphicFramePr>
        <p:xfrm>
          <a:off x="5488907" y="579892"/>
          <a:ext cx="3655093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7298175"/>
              </p:ext>
            </p:extLst>
          </p:nvPr>
        </p:nvGraphicFramePr>
        <p:xfrm>
          <a:off x="5418856" y="2366724"/>
          <a:ext cx="3795193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26" y="4478451"/>
            <a:ext cx="1871742" cy="12478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306" y="4782237"/>
            <a:ext cx="2095620" cy="15717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128" y="3827747"/>
            <a:ext cx="1580213" cy="8871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364" y="5125942"/>
            <a:ext cx="1696032" cy="9521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62" y="5816539"/>
            <a:ext cx="1614921" cy="9083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062" y="4329731"/>
            <a:ext cx="1835696" cy="12237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007" y="5771161"/>
            <a:ext cx="1284601" cy="963451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1204</TotalTime>
  <Words>1115</Words>
  <Application>Microsoft Office PowerPoint</Application>
  <PresentationFormat>Экран (4:3)</PresentationFormat>
  <Paragraphs>492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Calibri</vt:lpstr>
      <vt:lpstr>Constantia</vt:lpstr>
      <vt:lpstr>Times New Roman</vt:lpstr>
      <vt:lpstr>Vrinda</vt:lpstr>
      <vt:lpstr>Wingdings</vt:lpstr>
      <vt:lpstr>Wingdings 2</vt:lpstr>
      <vt:lpstr>Поток</vt:lpstr>
      <vt:lpstr>Стратегия  социально-экономического развития Зимовниковского района до 2030 года 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  <vt:lpstr>Зимовниковский район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Стратегия  социально-экономического развития Зимовниковского района до 2030 года</dc:title>
  <dc:creator>WoT</dc:creator>
  <cp:lastModifiedBy>user</cp:lastModifiedBy>
  <cp:revision>133</cp:revision>
  <cp:lastPrinted>2018-12-18T09:03:03Z</cp:lastPrinted>
  <dcterms:created xsi:type="dcterms:W3CDTF">2018-12-16T14:33:36Z</dcterms:created>
  <dcterms:modified xsi:type="dcterms:W3CDTF">2018-12-18T11:00:59Z</dcterms:modified>
</cp:coreProperties>
</file>